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71" r:id="rId2"/>
    <p:sldId id="272" r:id="rId3"/>
    <p:sldId id="273" r:id="rId4"/>
    <p:sldId id="274" r:id="rId5"/>
    <p:sldId id="275" r:id="rId6"/>
    <p:sldId id="276" r:id="rId7"/>
    <p:sldId id="277" r:id="rId8"/>
    <p:sldId id="278" r:id="rId9"/>
    <p:sldId id="279" r:id="rId10"/>
    <p:sldId id="280" r:id="rId11"/>
    <p:sldId id="281" r:id="rId12"/>
    <p:sldId id="282" r:id="rId13"/>
    <p:sldId id="283" r:id="rId14"/>
    <p:sldId id="284" r:id="rId15"/>
    <p:sldId id="285" r:id="rId16"/>
    <p:sldId id="257" r:id="rId17"/>
    <p:sldId id="258" r:id="rId18"/>
    <p:sldId id="259" r:id="rId19"/>
    <p:sldId id="260" r:id="rId20"/>
    <p:sldId id="261" r:id="rId21"/>
    <p:sldId id="262" r:id="rId22"/>
    <p:sldId id="263" r:id="rId23"/>
    <p:sldId id="264" r:id="rId24"/>
    <p:sldId id="265" r:id="rId25"/>
    <p:sldId id="266" r:id="rId26"/>
    <p:sldId id="267" r:id="rId27"/>
    <p:sldId id="268" r:id="rId28"/>
    <p:sldId id="269" r:id="rId29"/>
    <p:sldId id="27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61" d="100"/>
          <a:sy n="61" d="100"/>
        </p:scale>
        <p:origin x="108" y="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EC49F5-52A8-4F87-AA0B-2122C23D663F}" type="datetimeFigureOut">
              <a:rPr lang="en-US" smtClean="0"/>
              <a:t>3/29/2018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B0B62D-56EA-4217-88FC-CC83DFE70A9B}" type="slidenum">
              <a:rPr lang="en-US" smtClean="0"/>
              <a:t>‹#›</a:t>
            </a:fld>
            <a:endParaRPr lang="en-US"/>
          </a:p>
        </p:txBody>
      </p:sp>
    </p:spTree>
    <p:extLst>
      <p:ext uri="{BB962C8B-B14F-4D97-AF65-F5344CB8AC3E}">
        <p14:creationId xmlns:p14="http://schemas.microsoft.com/office/powerpoint/2010/main" val="788959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9300" indent="-287338">
              <a:spcBef>
                <a:spcPct val="30000"/>
              </a:spcBef>
              <a:defRPr sz="1200">
                <a:solidFill>
                  <a:schemeClr val="tx1"/>
                </a:solidFill>
                <a:latin typeface="Arial" panose="020B0604020202020204" pitchFamily="34" charset="0"/>
                <a:ea typeface="MS PGothic" panose="020B0600070205080204" pitchFamily="34" charset="-128"/>
              </a:defRPr>
            </a:lvl2pPr>
            <a:lvl3pPr marL="1152525" indent="-230188">
              <a:spcBef>
                <a:spcPct val="30000"/>
              </a:spcBef>
              <a:defRPr sz="1200">
                <a:solidFill>
                  <a:schemeClr val="tx1"/>
                </a:solidFill>
                <a:latin typeface="Arial" panose="020B0604020202020204" pitchFamily="34" charset="0"/>
                <a:ea typeface="MS PGothic" panose="020B0600070205080204" pitchFamily="34" charset="-128"/>
              </a:defRPr>
            </a:lvl3pPr>
            <a:lvl4pPr marL="1614488" indent="-230188">
              <a:spcBef>
                <a:spcPct val="30000"/>
              </a:spcBef>
              <a:defRPr sz="1200">
                <a:solidFill>
                  <a:schemeClr val="tx1"/>
                </a:solidFill>
                <a:latin typeface="Arial" panose="020B0604020202020204" pitchFamily="34" charset="0"/>
                <a:ea typeface="MS PGothic" panose="020B0600070205080204" pitchFamily="34" charset="-128"/>
              </a:defRPr>
            </a:lvl4pPr>
            <a:lvl5pPr marL="2076450" indent="-230188">
              <a:spcBef>
                <a:spcPct val="30000"/>
              </a:spcBef>
              <a:defRPr sz="1200">
                <a:solidFill>
                  <a:schemeClr val="tx1"/>
                </a:solidFill>
                <a:latin typeface="Arial" panose="020B0604020202020204" pitchFamily="34" charset="0"/>
                <a:ea typeface="MS PGothic" panose="020B0600070205080204" pitchFamily="34" charset="-128"/>
              </a:defRPr>
            </a:lvl5pPr>
            <a:lvl6pPr marL="2533650" indent="-2301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90850" indent="-2301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48050" indent="-2301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05250" indent="-2301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D0A8BB72-B8F2-4BF4-9C4F-D9880808503B}" type="slidenum">
              <a:rPr lang="en-US" altLang="en-US"/>
              <a:pPr>
                <a:spcBef>
                  <a:spcPct val="0"/>
                </a:spcBef>
              </a:pPr>
              <a:t>1</a:t>
            </a:fld>
            <a:endParaRPr lang="en-US" alt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450617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u="sng">
                <a:solidFill>
                  <a:schemeClr val="tx1"/>
                </a:solidFill>
                <a:latin typeface="Arial" panose="020B0604020202020204" pitchFamily="34" charset="0"/>
                <a:ea typeface="MS PGothic" panose="020B0600070205080204" pitchFamily="34" charset="-128"/>
              </a:defRPr>
            </a:lvl1pPr>
            <a:lvl2pPr marL="742950" indent="-285750">
              <a:defRPr b="1" u="sng">
                <a:solidFill>
                  <a:schemeClr val="tx1"/>
                </a:solidFill>
                <a:latin typeface="Arial" panose="020B0604020202020204" pitchFamily="34" charset="0"/>
                <a:ea typeface="MS PGothic" panose="020B0600070205080204" pitchFamily="34" charset="-128"/>
              </a:defRPr>
            </a:lvl2pPr>
            <a:lvl3pPr marL="1143000" indent="-228600">
              <a:defRPr b="1" u="sng">
                <a:solidFill>
                  <a:schemeClr val="tx1"/>
                </a:solidFill>
                <a:latin typeface="Arial" panose="020B0604020202020204" pitchFamily="34" charset="0"/>
                <a:ea typeface="MS PGothic" panose="020B0600070205080204" pitchFamily="34" charset="-128"/>
              </a:defRPr>
            </a:lvl3pPr>
            <a:lvl4pPr marL="1600200" indent="-228600">
              <a:defRPr b="1" u="sng">
                <a:solidFill>
                  <a:schemeClr val="tx1"/>
                </a:solidFill>
                <a:latin typeface="Arial" panose="020B0604020202020204" pitchFamily="34" charset="0"/>
                <a:ea typeface="MS PGothic" panose="020B0600070205080204" pitchFamily="34" charset="-128"/>
              </a:defRPr>
            </a:lvl4pPr>
            <a:lvl5pPr marL="2057400" indent="-228600">
              <a:defRPr b="1"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u="sng">
                <a:solidFill>
                  <a:schemeClr val="tx1"/>
                </a:solidFill>
                <a:latin typeface="Arial" panose="020B0604020202020204" pitchFamily="34" charset="0"/>
                <a:ea typeface="MS PGothic" panose="020B0600070205080204" pitchFamily="34" charset="-128"/>
              </a:defRPr>
            </a:lvl9pPr>
          </a:lstStyle>
          <a:p>
            <a:fld id="{7E41FE26-629D-4EF3-9546-C2DC2A18B20E}" type="slidenum">
              <a:rPr lang="en-US" altLang="en-US" b="0" u="none"/>
              <a:pPr/>
              <a:t>10</a:t>
            </a:fld>
            <a:endParaRPr lang="en-US" altLang="en-US" b="0" u="none"/>
          </a:p>
        </p:txBody>
      </p:sp>
    </p:spTree>
    <p:extLst>
      <p:ext uri="{BB962C8B-B14F-4D97-AF65-F5344CB8AC3E}">
        <p14:creationId xmlns:p14="http://schemas.microsoft.com/office/powerpoint/2010/main" val="1264188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u="sng">
                <a:solidFill>
                  <a:schemeClr val="tx1"/>
                </a:solidFill>
                <a:latin typeface="Arial" panose="020B0604020202020204" pitchFamily="34" charset="0"/>
                <a:ea typeface="MS PGothic" panose="020B0600070205080204" pitchFamily="34" charset="-128"/>
              </a:defRPr>
            </a:lvl1pPr>
            <a:lvl2pPr marL="742950" indent="-285750">
              <a:defRPr b="1" u="sng">
                <a:solidFill>
                  <a:schemeClr val="tx1"/>
                </a:solidFill>
                <a:latin typeface="Arial" panose="020B0604020202020204" pitchFamily="34" charset="0"/>
                <a:ea typeface="MS PGothic" panose="020B0600070205080204" pitchFamily="34" charset="-128"/>
              </a:defRPr>
            </a:lvl2pPr>
            <a:lvl3pPr marL="1143000" indent="-228600">
              <a:defRPr b="1" u="sng">
                <a:solidFill>
                  <a:schemeClr val="tx1"/>
                </a:solidFill>
                <a:latin typeface="Arial" panose="020B0604020202020204" pitchFamily="34" charset="0"/>
                <a:ea typeface="MS PGothic" panose="020B0600070205080204" pitchFamily="34" charset="-128"/>
              </a:defRPr>
            </a:lvl3pPr>
            <a:lvl4pPr marL="1600200" indent="-228600">
              <a:defRPr b="1" u="sng">
                <a:solidFill>
                  <a:schemeClr val="tx1"/>
                </a:solidFill>
                <a:latin typeface="Arial" panose="020B0604020202020204" pitchFamily="34" charset="0"/>
                <a:ea typeface="MS PGothic" panose="020B0600070205080204" pitchFamily="34" charset="-128"/>
              </a:defRPr>
            </a:lvl4pPr>
            <a:lvl5pPr marL="2057400" indent="-228600">
              <a:defRPr b="1"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u="sng">
                <a:solidFill>
                  <a:schemeClr val="tx1"/>
                </a:solidFill>
                <a:latin typeface="Arial" panose="020B0604020202020204" pitchFamily="34" charset="0"/>
                <a:ea typeface="MS PGothic" panose="020B0600070205080204" pitchFamily="34" charset="-128"/>
              </a:defRPr>
            </a:lvl9pPr>
          </a:lstStyle>
          <a:p>
            <a:fld id="{28FCFB3D-3F1E-4272-A25A-C9619AEE59AF}" type="slidenum">
              <a:rPr lang="en-US" altLang="en-US" b="0" u="none"/>
              <a:pPr/>
              <a:t>11</a:t>
            </a:fld>
            <a:endParaRPr lang="en-US" altLang="en-US" b="0" u="none"/>
          </a:p>
        </p:txBody>
      </p:sp>
    </p:spTree>
    <p:extLst>
      <p:ext uri="{BB962C8B-B14F-4D97-AF65-F5344CB8AC3E}">
        <p14:creationId xmlns:p14="http://schemas.microsoft.com/office/powerpoint/2010/main" val="171288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9300" indent="-287338">
              <a:spcBef>
                <a:spcPct val="30000"/>
              </a:spcBef>
              <a:defRPr sz="1200">
                <a:solidFill>
                  <a:schemeClr val="tx1"/>
                </a:solidFill>
                <a:latin typeface="Arial" panose="020B0604020202020204" pitchFamily="34" charset="0"/>
                <a:ea typeface="MS PGothic" panose="020B0600070205080204" pitchFamily="34" charset="-128"/>
              </a:defRPr>
            </a:lvl2pPr>
            <a:lvl3pPr marL="1152525" indent="-230188">
              <a:spcBef>
                <a:spcPct val="30000"/>
              </a:spcBef>
              <a:defRPr sz="1200">
                <a:solidFill>
                  <a:schemeClr val="tx1"/>
                </a:solidFill>
                <a:latin typeface="Arial" panose="020B0604020202020204" pitchFamily="34" charset="0"/>
                <a:ea typeface="MS PGothic" panose="020B0600070205080204" pitchFamily="34" charset="-128"/>
              </a:defRPr>
            </a:lvl3pPr>
            <a:lvl4pPr marL="1614488" indent="-230188">
              <a:spcBef>
                <a:spcPct val="30000"/>
              </a:spcBef>
              <a:defRPr sz="1200">
                <a:solidFill>
                  <a:schemeClr val="tx1"/>
                </a:solidFill>
                <a:latin typeface="Arial" panose="020B0604020202020204" pitchFamily="34" charset="0"/>
                <a:ea typeface="MS PGothic" panose="020B0600070205080204" pitchFamily="34" charset="-128"/>
              </a:defRPr>
            </a:lvl4pPr>
            <a:lvl5pPr marL="2076450" indent="-230188">
              <a:spcBef>
                <a:spcPct val="30000"/>
              </a:spcBef>
              <a:defRPr sz="1200">
                <a:solidFill>
                  <a:schemeClr val="tx1"/>
                </a:solidFill>
                <a:latin typeface="Arial" panose="020B0604020202020204" pitchFamily="34" charset="0"/>
                <a:ea typeface="MS PGothic" panose="020B0600070205080204" pitchFamily="34" charset="-128"/>
              </a:defRPr>
            </a:lvl5pPr>
            <a:lvl6pPr marL="2533650" indent="-2301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90850" indent="-2301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48050" indent="-2301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05250" indent="-2301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B6BFB7D8-3F6A-4872-A94F-0500849FD098}" type="slidenum">
              <a:rPr lang="en-US" altLang="en-US"/>
              <a:pPr>
                <a:spcBef>
                  <a:spcPct val="0"/>
                </a:spcBef>
              </a:pPr>
              <a:t>12</a:t>
            </a:fld>
            <a:endParaRPr lang="en-US" altLang="en-US"/>
          </a:p>
        </p:txBody>
      </p:sp>
      <p:sp>
        <p:nvSpPr>
          <p:cNvPr id="35843" name="Rectangle 2"/>
          <p:cNvSpPr>
            <a:spLocks noRo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Bef>
                <a:spcPct val="0"/>
              </a:spcBef>
            </a:pPr>
            <a:r>
              <a:rPr lang="en-US" altLang="en-US" smtClean="0"/>
              <a:t>ALBERT SIDNEY JOHNSTON</a:t>
            </a:r>
          </a:p>
          <a:p>
            <a:pPr eaLnBrk="1" hangingPunct="1">
              <a:lnSpc>
                <a:spcPct val="90000"/>
              </a:lnSpc>
              <a:spcBef>
                <a:spcPct val="0"/>
              </a:spcBef>
            </a:pPr>
            <a:r>
              <a:rPr lang="en-US" altLang="en-US" smtClean="0"/>
              <a:t>Second highest ranking general in the Confederate Army</a:t>
            </a:r>
          </a:p>
          <a:p>
            <a:pPr eaLnBrk="1" hangingPunct="1">
              <a:lnSpc>
                <a:spcPct val="90000"/>
              </a:lnSpc>
              <a:spcBef>
                <a:spcPct val="0"/>
              </a:spcBef>
            </a:pPr>
            <a:r>
              <a:rPr lang="en-US" altLang="en-US" smtClean="0"/>
              <a:t>Commanded Confederate troops in the Tennessee area</a:t>
            </a:r>
          </a:p>
          <a:p>
            <a:pPr eaLnBrk="1" hangingPunct="1">
              <a:lnSpc>
                <a:spcPct val="90000"/>
              </a:lnSpc>
              <a:spcBef>
                <a:spcPct val="0"/>
              </a:spcBef>
            </a:pPr>
            <a:r>
              <a:rPr lang="en-US" altLang="en-US" smtClean="0"/>
              <a:t>Killed at the Battle of Shiloh in April 1862</a:t>
            </a:r>
          </a:p>
          <a:p>
            <a:pPr eaLnBrk="1" hangingPunct="1">
              <a:lnSpc>
                <a:spcPct val="90000"/>
              </a:lnSpc>
              <a:spcBef>
                <a:spcPct val="0"/>
              </a:spcBef>
            </a:pPr>
            <a:endParaRPr lang="en-US" altLang="en-US" smtClean="0"/>
          </a:p>
          <a:p>
            <a:pPr eaLnBrk="1" hangingPunct="1">
              <a:lnSpc>
                <a:spcPct val="90000"/>
              </a:lnSpc>
              <a:spcBef>
                <a:spcPct val="0"/>
              </a:spcBef>
            </a:pPr>
            <a:r>
              <a:rPr lang="en-US" altLang="en-US" smtClean="0"/>
              <a:t>LAWRENCE SULLIVAN ROSS</a:t>
            </a:r>
          </a:p>
          <a:p>
            <a:pPr eaLnBrk="1" hangingPunct="1">
              <a:lnSpc>
                <a:spcPct val="90000"/>
              </a:lnSpc>
              <a:spcBef>
                <a:spcPct val="0"/>
              </a:spcBef>
            </a:pPr>
            <a:r>
              <a:rPr lang="en-US" altLang="en-US" smtClean="0"/>
              <a:t>Led Ross’s Brigade that fought in Georgia, Mississippi (including Vicksburg), and Tennessee</a:t>
            </a:r>
          </a:p>
          <a:p>
            <a:pPr eaLnBrk="1" hangingPunct="1">
              <a:lnSpc>
                <a:spcPct val="90000"/>
              </a:lnSpc>
              <a:spcBef>
                <a:spcPct val="0"/>
              </a:spcBef>
            </a:pPr>
            <a:endParaRPr lang="en-US" altLang="en-US" smtClean="0"/>
          </a:p>
          <a:p>
            <a:pPr eaLnBrk="1" hangingPunct="1">
              <a:lnSpc>
                <a:spcPct val="90000"/>
              </a:lnSpc>
              <a:spcBef>
                <a:spcPct val="0"/>
              </a:spcBef>
            </a:pPr>
            <a:r>
              <a:rPr lang="en-US" altLang="en-US" smtClean="0"/>
              <a:t>TERRY’S TEXAS RANGERS</a:t>
            </a:r>
          </a:p>
          <a:p>
            <a:pPr eaLnBrk="1" hangingPunct="1">
              <a:lnSpc>
                <a:spcPct val="90000"/>
              </a:lnSpc>
              <a:spcBef>
                <a:spcPct val="0"/>
              </a:spcBef>
            </a:pPr>
            <a:r>
              <a:rPr lang="en-US" altLang="en-US" smtClean="0"/>
              <a:t>Organized in Houston on September 9, 1861 with just over 1,000 men, most enlisting for the “duration of the war” and left Texas for Kentucky and Tennessee</a:t>
            </a:r>
          </a:p>
          <a:p>
            <a:pPr eaLnBrk="1" hangingPunct="1">
              <a:lnSpc>
                <a:spcPct val="90000"/>
              </a:lnSpc>
              <a:spcBef>
                <a:spcPct val="0"/>
              </a:spcBef>
            </a:pPr>
            <a:r>
              <a:rPr lang="en-US" altLang="en-US" smtClean="0"/>
              <a:t>Fought in more battles than any other cavalry regiment</a:t>
            </a:r>
          </a:p>
          <a:p>
            <a:pPr eaLnBrk="1" hangingPunct="1">
              <a:lnSpc>
                <a:spcPct val="90000"/>
              </a:lnSpc>
              <a:spcBef>
                <a:spcPct val="0"/>
              </a:spcBef>
            </a:pPr>
            <a:r>
              <a:rPr lang="en-US" altLang="en-US" smtClean="0"/>
              <a:t>Officially known as the 8th Texas Cavalry Regiment</a:t>
            </a:r>
          </a:p>
          <a:p>
            <a:pPr eaLnBrk="1" hangingPunct="1">
              <a:lnSpc>
                <a:spcPct val="90000"/>
              </a:lnSpc>
              <a:spcBef>
                <a:spcPct val="0"/>
              </a:spcBef>
            </a:pPr>
            <a:endParaRPr lang="en-US" altLang="en-US" smtClean="0"/>
          </a:p>
          <a:p>
            <a:pPr eaLnBrk="1" hangingPunct="1">
              <a:lnSpc>
                <a:spcPct val="90000"/>
              </a:lnSpc>
              <a:spcBef>
                <a:spcPct val="0"/>
              </a:spcBef>
            </a:pPr>
            <a:r>
              <a:rPr lang="en-US" altLang="en-US" smtClean="0"/>
              <a:t>HOOD’S TEXAS BRIGADE</a:t>
            </a:r>
          </a:p>
          <a:p>
            <a:pPr eaLnBrk="1" hangingPunct="1">
              <a:lnSpc>
                <a:spcPct val="90000"/>
              </a:lnSpc>
              <a:spcBef>
                <a:spcPct val="0"/>
              </a:spcBef>
            </a:pPr>
            <a:r>
              <a:rPr lang="en-US" altLang="en-US" smtClean="0"/>
              <a:t>Led by John Bell Hood</a:t>
            </a:r>
          </a:p>
          <a:p>
            <a:pPr eaLnBrk="1" hangingPunct="1">
              <a:lnSpc>
                <a:spcPct val="90000"/>
              </a:lnSpc>
              <a:spcBef>
                <a:spcPct val="0"/>
              </a:spcBef>
            </a:pPr>
            <a:r>
              <a:rPr lang="en-US" altLang="en-US" smtClean="0"/>
              <a:t>Fought in many battles in Virginia</a:t>
            </a:r>
          </a:p>
          <a:p>
            <a:pPr eaLnBrk="1" hangingPunct="1">
              <a:lnSpc>
                <a:spcPct val="90000"/>
              </a:lnSpc>
              <a:spcBef>
                <a:spcPct val="0"/>
              </a:spcBef>
            </a:pPr>
            <a:r>
              <a:rPr lang="en-US" altLang="en-US" smtClean="0"/>
              <a:t>Robert E. Lee called Hood’s men his “finest soldiers”</a:t>
            </a:r>
          </a:p>
          <a:p>
            <a:pPr eaLnBrk="1" hangingPunct="1">
              <a:lnSpc>
                <a:spcPct val="90000"/>
              </a:lnSpc>
              <a:spcBef>
                <a:spcPct val="0"/>
              </a:spcBef>
            </a:pPr>
            <a:r>
              <a:rPr lang="en-US" altLang="en-US" smtClean="0"/>
              <a:t>Created on October 22, 1861 and was a major part of the Army of Northern Virginia</a:t>
            </a:r>
          </a:p>
          <a:p>
            <a:pPr eaLnBrk="1" hangingPunct="1">
              <a:lnSpc>
                <a:spcPct val="90000"/>
              </a:lnSpc>
              <a:spcBef>
                <a:spcPct val="0"/>
              </a:spcBef>
            </a:pPr>
            <a:r>
              <a:rPr lang="en-US" altLang="en-US" smtClean="0"/>
              <a:t>Of the 5,353 men who enlisted in these regiments, only 617 survived to the surrender</a:t>
            </a:r>
          </a:p>
          <a:p>
            <a:pPr eaLnBrk="1" hangingPunct="1">
              <a:lnSpc>
                <a:spcPct val="90000"/>
              </a:lnSpc>
              <a:spcBef>
                <a:spcPct val="0"/>
              </a:spcBef>
            </a:pPr>
            <a:endParaRPr lang="en-US" altLang="en-US" smtClean="0"/>
          </a:p>
        </p:txBody>
      </p:sp>
    </p:spTree>
    <p:extLst>
      <p:ext uri="{BB962C8B-B14F-4D97-AF65-F5344CB8AC3E}">
        <p14:creationId xmlns:p14="http://schemas.microsoft.com/office/powerpoint/2010/main" val="4046708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u="sng">
                <a:solidFill>
                  <a:schemeClr val="tx1"/>
                </a:solidFill>
                <a:latin typeface="Arial" panose="020B0604020202020204" pitchFamily="34" charset="0"/>
                <a:ea typeface="MS PGothic" panose="020B0600070205080204" pitchFamily="34" charset="-128"/>
              </a:defRPr>
            </a:lvl1pPr>
            <a:lvl2pPr marL="742950" indent="-285750">
              <a:defRPr b="1" u="sng">
                <a:solidFill>
                  <a:schemeClr val="tx1"/>
                </a:solidFill>
                <a:latin typeface="Arial" panose="020B0604020202020204" pitchFamily="34" charset="0"/>
                <a:ea typeface="MS PGothic" panose="020B0600070205080204" pitchFamily="34" charset="-128"/>
              </a:defRPr>
            </a:lvl2pPr>
            <a:lvl3pPr marL="1143000" indent="-228600">
              <a:defRPr b="1" u="sng">
                <a:solidFill>
                  <a:schemeClr val="tx1"/>
                </a:solidFill>
                <a:latin typeface="Arial" panose="020B0604020202020204" pitchFamily="34" charset="0"/>
                <a:ea typeface="MS PGothic" panose="020B0600070205080204" pitchFamily="34" charset="-128"/>
              </a:defRPr>
            </a:lvl3pPr>
            <a:lvl4pPr marL="1600200" indent="-228600">
              <a:defRPr b="1" u="sng">
                <a:solidFill>
                  <a:schemeClr val="tx1"/>
                </a:solidFill>
                <a:latin typeface="Arial" panose="020B0604020202020204" pitchFamily="34" charset="0"/>
                <a:ea typeface="MS PGothic" panose="020B0600070205080204" pitchFamily="34" charset="-128"/>
              </a:defRPr>
            </a:lvl4pPr>
            <a:lvl5pPr marL="2057400" indent="-228600">
              <a:defRPr b="1"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u="sng">
                <a:solidFill>
                  <a:schemeClr val="tx1"/>
                </a:solidFill>
                <a:latin typeface="Arial" panose="020B0604020202020204" pitchFamily="34" charset="0"/>
                <a:ea typeface="MS PGothic" panose="020B0600070205080204" pitchFamily="34" charset="-128"/>
              </a:defRPr>
            </a:lvl9pPr>
          </a:lstStyle>
          <a:p>
            <a:fld id="{B3AEBAA6-C9A9-487C-8FEB-AA568622424E}" type="slidenum">
              <a:rPr lang="en-US" altLang="en-US" b="0" u="none"/>
              <a:pPr/>
              <a:t>13</a:t>
            </a:fld>
            <a:endParaRPr lang="en-US" altLang="en-US" b="0" u="none"/>
          </a:p>
        </p:txBody>
      </p:sp>
    </p:spTree>
    <p:extLst>
      <p:ext uri="{BB962C8B-B14F-4D97-AF65-F5344CB8AC3E}">
        <p14:creationId xmlns:p14="http://schemas.microsoft.com/office/powerpoint/2010/main" val="425203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u="sng">
                <a:solidFill>
                  <a:schemeClr val="tx1"/>
                </a:solidFill>
                <a:latin typeface="Arial" panose="020B0604020202020204" pitchFamily="34" charset="0"/>
                <a:ea typeface="MS PGothic" panose="020B0600070205080204" pitchFamily="34" charset="-128"/>
              </a:defRPr>
            </a:lvl1pPr>
            <a:lvl2pPr marL="742950" indent="-285750">
              <a:defRPr b="1" u="sng">
                <a:solidFill>
                  <a:schemeClr val="tx1"/>
                </a:solidFill>
                <a:latin typeface="Arial" panose="020B0604020202020204" pitchFamily="34" charset="0"/>
                <a:ea typeface="MS PGothic" panose="020B0600070205080204" pitchFamily="34" charset="-128"/>
              </a:defRPr>
            </a:lvl2pPr>
            <a:lvl3pPr marL="1143000" indent="-228600">
              <a:defRPr b="1" u="sng">
                <a:solidFill>
                  <a:schemeClr val="tx1"/>
                </a:solidFill>
                <a:latin typeface="Arial" panose="020B0604020202020204" pitchFamily="34" charset="0"/>
                <a:ea typeface="MS PGothic" panose="020B0600070205080204" pitchFamily="34" charset="-128"/>
              </a:defRPr>
            </a:lvl3pPr>
            <a:lvl4pPr marL="1600200" indent="-228600">
              <a:defRPr b="1" u="sng">
                <a:solidFill>
                  <a:schemeClr val="tx1"/>
                </a:solidFill>
                <a:latin typeface="Arial" panose="020B0604020202020204" pitchFamily="34" charset="0"/>
                <a:ea typeface="MS PGothic" panose="020B0600070205080204" pitchFamily="34" charset="-128"/>
              </a:defRPr>
            </a:lvl4pPr>
            <a:lvl5pPr marL="2057400" indent="-228600">
              <a:defRPr b="1"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u="sng">
                <a:solidFill>
                  <a:schemeClr val="tx1"/>
                </a:solidFill>
                <a:latin typeface="Arial" panose="020B0604020202020204" pitchFamily="34" charset="0"/>
                <a:ea typeface="MS PGothic" panose="020B0600070205080204" pitchFamily="34" charset="-128"/>
              </a:defRPr>
            </a:lvl9pPr>
          </a:lstStyle>
          <a:p>
            <a:fld id="{06A40432-EB63-4CA0-9848-C6FEF219B0F6}" type="slidenum">
              <a:rPr lang="en-US" altLang="en-US" b="0" u="none"/>
              <a:pPr/>
              <a:t>14</a:t>
            </a:fld>
            <a:endParaRPr lang="en-US" altLang="en-US" b="0" u="none"/>
          </a:p>
        </p:txBody>
      </p:sp>
    </p:spTree>
    <p:extLst>
      <p:ext uri="{BB962C8B-B14F-4D97-AF65-F5344CB8AC3E}">
        <p14:creationId xmlns:p14="http://schemas.microsoft.com/office/powerpoint/2010/main" val="3227805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u="sng">
                <a:solidFill>
                  <a:schemeClr val="tx1"/>
                </a:solidFill>
                <a:latin typeface="Arial" panose="020B0604020202020204" pitchFamily="34" charset="0"/>
                <a:ea typeface="MS PGothic" panose="020B0600070205080204" pitchFamily="34" charset="-128"/>
              </a:defRPr>
            </a:lvl1pPr>
            <a:lvl2pPr marL="742950" indent="-285750">
              <a:defRPr b="1" u="sng">
                <a:solidFill>
                  <a:schemeClr val="tx1"/>
                </a:solidFill>
                <a:latin typeface="Arial" panose="020B0604020202020204" pitchFamily="34" charset="0"/>
                <a:ea typeface="MS PGothic" panose="020B0600070205080204" pitchFamily="34" charset="-128"/>
              </a:defRPr>
            </a:lvl2pPr>
            <a:lvl3pPr marL="1143000" indent="-228600">
              <a:defRPr b="1" u="sng">
                <a:solidFill>
                  <a:schemeClr val="tx1"/>
                </a:solidFill>
                <a:latin typeface="Arial" panose="020B0604020202020204" pitchFamily="34" charset="0"/>
                <a:ea typeface="MS PGothic" panose="020B0600070205080204" pitchFamily="34" charset="-128"/>
              </a:defRPr>
            </a:lvl3pPr>
            <a:lvl4pPr marL="1600200" indent="-228600">
              <a:defRPr b="1" u="sng">
                <a:solidFill>
                  <a:schemeClr val="tx1"/>
                </a:solidFill>
                <a:latin typeface="Arial" panose="020B0604020202020204" pitchFamily="34" charset="0"/>
                <a:ea typeface="MS PGothic" panose="020B0600070205080204" pitchFamily="34" charset="-128"/>
              </a:defRPr>
            </a:lvl4pPr>
            <a:lvl5pPr marL="2057400" indent="-228600">
              <a:defRPr b="1"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u="sng">
                <a:solidFill>
                  <a:schemeClr val="tx1"/>
                </a:solidFill>
                <a:latin typeface="Arial" panose="020B0604020202020204" pitchFamily="34" charset="0"/>
                <a:ea typeface="MS PGothic" panose="020B0600070205080204" pitchFamily="34" charset="-128"/>
              </a:defRPr>
            </a:lvl9pPr>
          </a:lstStyle>
          <a:p>
            <a:fld id="{1EBBC56B-ABEB-4163-A763-331F6A8B6B19}" type="slidenum">
              <a:rPr lang="en-US" altLang="en-US" b="0" u="none"/>
              <a:pPr/>
              <a:t>15</a:t>
            </a:fld>
            <a:endParaRPr lang="en-US" altLang="en-US" b="0" u="none"/>
          </a:p>
        </p:txBody>
      </p:sp>
    </p:spTree>
    <p:extLst>
      <p:ext uri="{BB962C8B-B14F-4D97-AF65-F5344CB8AC3E}">
        <p14:creationId xmlns:p14="http://schemas.microsoft.com/office/powerpoint/2010/main" val="13926570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9300" indent="-287338">
              <a:spcBef>
                <a:spcPct val="30000"/>
              </a:spcBef>
              <a:defRPr sz="1200">
                <a:solidFill>
                  <a:schemeClr val="tx1"/>
                </a:solidFill>
                <a:latin typeface="Arial" panose="020B0604020202020204" pitchFamily="34" charset="0"/>
                <a:ea typeface="MS PGothic" panose="020B0600070205080204" pitchFamily="34" charset="-128"/>
              </a:defRPr>
            </a:lvl2pPr>
            <a:lvl3pPr marL="1152525" indent="-230188">
              <a:spcBef>
                <a:spcPct val="30000"/>
              </a:spcBef>
              <a:defRPr sz="1200">
                <a:solidFill>
                  <a:schemeClr val="tx1"/>
                </a:solidFill>
                <a:latin typeface="Arial" panose="020B0604020202020204" pitchFamily="34" charset="0"/>
                <a:ea typeface="MS PGothic" panose="020B0600070205080204" pitchFamily="34" charset="-128"/>
              </a:defRPr>
            </a:lvl3pPr>
            <a:lvl4pPr marL="1614488" indent="-230188">
              <a:spcBef>
                <a:spcPct val="30000"/>
              </a:spcBef>
              <a:defRPr sz="1200">
                <a:solidFill>
                  <a:schemeClr val="tx1"/>
                </a:solidFill>
                <a:latin typeface="Arial" panose="020B0604020202020204" pitchFamily="34" charset="0"/>
                <a:ea typeface="MS PGothic" panose="020B0600070205080204" pitchFamily="34" charset="-128"/>
              </a:defRPr>
            </a:lvl4pPr>
            <a:lvl5pPr marL="2076450" indent="-230188">
              <a:spcBef>
                <a:spcPct val="30000"/>
              </a:spcBef>
              <a:defRPr sz="1200">
                <a:solidFill>
                  <a:schemeClr val="tx1"/>
                </a:solidFill>
                <a:latin typeface="Arial" panose="020B0604020202020204" pitchFamily="34" charset="0"/>
                <a:ea typeface="MS PGothic" panose="020B0600070205080204" pitchFamily="34" charset="-128"/>
              </a:defRPr>
            </a:lvl5pPr>
            <a:lvl6pPr marL="2533650" indent="-2301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90850" indent="-2301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48050" indent="-2301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05250" indent="-2301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3C3EC4D4-FB93-44A1-A3D7-96E104A8B6DA}" type="slidenum">
              <a:rPr lang="en-US" altLang="en-US"/>
              <a:pPr>
                <a:spcBef>
                  <a:spcPct val="0"/>
                </a:spcBef>
              </a:pPr>
              <a:t>16</a:t>
            </a:fld>
            <a:endParaRPr lang="en-US" altLang="en-US"/>
          </a:p>
        </p:txBody>
      </p:sp>
      <p:sp>
        <p:nvSpPr>
          <p:cNvPr id="44035" name="Rectangle 2"/>
          <p:cNvSpPr>
            <a:spLocks noRo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t>EXPLAIN:  STUDENTS WILL EXPLAIN THE SOCIAL, ECONOMIC AND POLITICAL CAUSES OF THE CIVIL WAR.  </a:t>
            </a:r>
          </a:p>
        </p:txBody>
      </p:sp>
    </p:spTree>
    <p:extLst>
      <p:ext uri="{BB962C8B-B14F-4D97-AF65-F5344CB8AC3E}">
        <p14:creationId xmlns:p14="http://schemas.microsoft.com/office/powerpoint/2010/main" val="7221235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9300" indent="-287338">
              <a:spcBef>
                <a:spcPct val="30000"/>
              </a:spcBef>
              <a:defRPr sz="1200">
                <a:solidFill>
                  <a:schemeClr val="tx1"/>
                </a:solidFill>
                <a:latin typeface="Arial" panose="020B0604020202020204" pitchFamily="34" charset="0"/>
                <a:ea typeface="MS PGothic" panose="020B0600070205080204" pitchFamily="34" charset="-128"/>
              </a:defRPr>
            </a:lvl2pPr>
            <a:lvl3pPr marL="1152525" indent="-230188">
              <a:spcBef>
                <a:spcPct val="30000"/>
              </a:spcBef>
              <a:defRPr sz="1200">
                <a:solidFill>
                  <a:schemeClr val="tx1"/>
                </a:solidFill>
                <a:latin typeface="Arial" panose="020B0604020202020204" pitchFamily="34" charset="0"/>
                <a:ea typeface="MS PGothic" panose="020B0600070205080204" pitchFamily="34" charset="-128"/>
              </a:defRPr>
            </a:lvl3pPr>
            <a:lvl4pPr marL="1614488" indent="-230188">
              <a:spcBef>
                <a:spcPct val="30000"/>
              </a:spcBef>
              <a:defRPr sz="1200">
                <a:solidFill>
                  <a:schemeClr val="tx1"/>
                </a:solidFill>
                <a:latin typeface="Arial" panose="020B0604020202020204" pitchFamily="34" charset="0"/>
                <a:ea typeface="MS PGothic" panose="020B0600070205080204" pitchFamily="34" charset="-128"/>
              </a:defRPr>
            </a:lvl4pPr>
            <a:lvl5pPr marL="2076450" indent="-230188">
              <a:spcBef>
                <a:spcPct val="30000"/>
              </a:spcBef>
              <a:defRPr sz="1200">
                <a:solidFill>
                  <a:schemeClr val="tx1"/>
                </a:solidFill>
                <a:latin typeface="Arial" panose="020B0604020202020204" pitchFamily="34" charset="0"/>
                <a:ea typeface="MS PGothic" panose="020B0600070205080204" pitchFamily="34" charset="-128"/>
              </a:defRPr>
            </a:lvl5pPr>
            <a:lvl6pPr marL="2533650" indent="-2301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90850" indent="-2301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48050" indent="-2301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05250" indent="-2301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F21871A2-7038-4AA9-9246-2BE76D2C119F}" type="slidenum">
              <a:rPr lang="en-US" altLang="en-US"/>
              <a:pPr>
                <a:spcBef>
                  <a:spcPct val="0"/>
                </a:spcBef>
              </a:pPr>
              <a:t>17</a:t>
            </a:fld>
            <a:endParaRPr lang="en-US" altLang="en-US"/>
          </a:p>
        </p:txBody>
      </p:sp>
      <p:sp>
        <p:nvSpPr>
          <p:cNvPr id="46083" name="Rectangle 2"/>
          <p:cNvSpPr>
            <a:spLocks noRo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t>EXPLAIN ACTIVITY ANSWER KEY.</a:t>
            </a:r>
          </a:p>
        </p:txBody>
      </p:sp>
    </p:spTree>
    <p:extLst>
      <p:ext uri="{BB962C8B-B14F-4D97-AF65-F5344CB8AC3E}">
        <p14:creationId xmlns:p14="http://schemas.microsoft.com/office/powerpoint/2010/main" val="7435806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9300" indent="-287338">
              <a:spcBef>
                <a:spcPct val="30000"/>
              </a:spcBef>
              <a:defRPr sz="1200">
                <a:solidFill>
                  <a:schemeClr val="tx1"/>
                </a:solidFill>
                <a:latin typeface="Arial" panose="020B0604020202020204" pitchFamily="34" charset="0"/>
                <a:ea typeface="MS PGothic" panose="020B0600070205080204" pitchFamily="34" charset="-128"/>
              </a:defRPr>
            </a:lvl2pPr>
            <a:lvl3pPr marL="1152525" indent="-230188">
              <a:spcBef>
                <a:spcPct val="30000"/>
              </a:spcBef>
              <a:defRPr sz="1200">
                <a:solidFill>
                  <a:schemeClr val="tx1"/>
                </a:solidFill>
                <a:latin typeface="Arial" panose="020B0604020202020204" pitchFamily="34" charset="0"/>
                <a:ea typeface="MS PGothic" panose="020B0600070205080204" pitchFamily="34" charset="-128"/>
              </a:defRPr>
            </a:lvl3pPr>
            <a:lvl4pPr marL="1614488" indent="-230188">
              <a:spcBef>
                <a:spcPct val="30000"/>
              </a:spcBef>
              <a:defRPr sz="1200">
                <a:solidFill>
                  <a:schemeClr val="tx1"/>
                </a:solidFill>
                <a:latin typeface="Arial" panose="020B0604020202020204" pitchFamily="34" charset="0"/>
                <a:ea typeface="MS PGothic" panose="020B0600070205080204" pitchFamily="34" charset="-128"/>
              </a:defRPr>
            </a:lvl4pPr>
            <a:lvl5pPr marL="2076450" indent="-230188">
              <a:spcBef>
                <a:spcPct val="30000"/>
              </a:spcBef>
              <a:defRPr sz="1200">
                <a:solidFill>
                  <a:schemeClr val="tx1"/>
                </a:solidFill>
                <a:latin typeface="Arial" panose="020B0604020202020204" pitchFamily="34" charset="0"/>
                <a:ea typeface="MS PGothic" panose="020B0600070205080204" pitchFamily="34" charset="-128"/>
              </a:defRPr>
            </a:lvl5pPr>
            <a:lvl6pPr marL="2533650" indent="-2301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90850" indent="-2301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48050" indent="-2301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05250" indent="-2301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B1F58724-32E9-4AE2-BCE1-AEFCC3927083}" type="slidenum">
              <a:rPr lang="en-US" altLang="en-US"/>
              <a:pPr>
                <a:spcBef>
                  <a:spcPct val="0"/>
                </a:spcBef>
              </a:pPr>
              <a:t>18</a:t>
            </a:fld>
            <a:endParaRPr lang="en-US" alt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2387092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9300" indent="-287338">
              <a:spcBef>
                <a:spcPct val="30000"/>
              </a:spcBef>
              <a:defRPr sz="1200">
                <a:solidFill>
                  <a:schemeClr val="tx1"/>
                </a:solidFill>
                <a:latin typeface="Arial" panose="020B0604020202020204" pitchFamily="34" charset="0"/>
                <a:ea typeface="MS PGothic" panose="020B0600070205080204" pitchFamily="34" charset="-128"/>
              </a:defRPr>
            </a:lvl2pPr>
            <a:lvl3pPr marL="1152525" indent="-230188">
              <a:spcBef>
                <a:spcPct val="30000"/>
              </a:spcBef>
              <a:defRPr sz="1200">
                <a:solidFill>
                  <a:schemeClr val="tx1"/>
                </a:solidFill>
                <a:latin typeface="Arial" panose="020B0604020202020204" pitchFamily="34" charset="0"/>
                <a:ea typeface="MS PGothic" panose="020B0600070205080204" pitchFamily="34" charset="-128"/>
              </a:defRPr>
            </a:lvl3pPr>
            <a:lvl4pPr marL="1614488" indent="-230188">
              <a:spcBef>
                <a:spcPct val="30000"/>
              </a:spcBef>
              <a:defRPr sz="1200">
                <a:solidFill>
                  <a:schemeClr val="tx1"/>
                </a:solidFill>
                <a:latin typeface="Arial" panose="020B0604020202020204" pitchFamily="34" charset="0"/>
                <a:ea typeface="MS PGothic" panose="020B0600070205080204" pitchFamily="34" charset="-128"/>
              </a:defRPr>
            </a:lvl4pPr>
            <a:lvl5pPr marL="2076450" indent="-230188">
              <a:spcBef>
                <a:spcPct val="30000"/>
              </a:spcBef>
              <a:defRPr sz="1200">
                <a:solidFill>
                  <a:schemeClr val="tx1"/>
                </a:solidFill>
                <a:latin typeface="Arial" panose="020B0604020202020204" pitchFamily="34" charset="0"/>
                <a:ea typeface="MS PGothic" panose="020B0600070205080204" pitchFamily="34" charset="-128"/>
              </a:defRPr>
            </a:lvl5pPr>
            <a:lvl6pPr marL="2533650" indent="-2301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90850" indent="-2301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48050" indent="-2301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05250" indent="-2301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3225A98C-4E93-4311-BFE0-62D5DE3607E8}" type="slidenum">
              <a:rPr lang="en-US" altLang="en-US"/>
              <a:pPr>
                <a:spcBef>
                  <a:spcPct val="0"/>
                </a:spcBef>
              </a:pPr>
              <a:t>19</a:t>
            </a:fld>
            <a:endParaRPr lang="en-US" alt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988816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u="sng">
                <a:solidFill>
                  <a:schemeClr val="tx1"/>
                </a:solidFill>
                <a:latin typeface="Arial" panose="020B0604020202020204" pitchFamily="34" charset="0"/>
                <a:ea typeface="MS PGothic" panose="020B0600070205080204" pitchFamily="34" charset="-128"/>
              </a:defRPr>
            </a:lvl1pPr>
            <a:lvl2pPr marL="742950" indent="-285750">
              <a:defRPr b="1" u="sng">
                <a:solidFill>
                  <a:schemeClr val="tx1"/>
                </a:solidFill>
                <a:latin typeface="Arial" panose="020B0604020202020204" pitchFamily="34" charset="0"/>
                <a:ea typeface="MS PGothic" panose="020B0600070205080204" pitchFamily="34" charset="-128"/>
              </a:defRPr>
            </a:lvl2pPr>
            <a:lvl3pPr marL="1143000" indent="-228600">
              <a:defRPr b="1" u="sng">
                <a:solidFill>
                  <a:schemeClr val="tx1"/>
                </a:solidFill>
                <a:latin typeface="Arial" panose="020B0604020202020204" pitchFamily="34" charset="0"/>
                <a:ea typeface="MS PGothic" panose="020B0600070205080204" pitchFamily="34" charset="-128"/>
              </a:defRPr>
            </a:lvl3pPr>
            <a:lvl4pPr marL="1600200" indent="-228600">
              <a:defRPr b="1" u="sng">
                <a:solidFill>
                  <a:schemeClr val="tx1"/>
                </a:solidFill>
                <a:latin typeface="Arial" panose="020B0604020202020204" pitchFamily="34" charset="0"/>
                <a:ea typeface="MS PGothic" panose="020B0600070205080204" pitchFamily="34" charset="-128"/>
              </a:defRPr>
            </a:lvl4pPr>
            <a:lvl5pPr marL="2057400" indent="-228600">
              <a:defRPr b="1"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u="sng">
                <a:solidFill>
                  <a:schemeClr val="tx1"/>
                </a:solidFill>
                <a:latin typeface="Arial" panose="020B0604020202020204" pitchFamily="34" charset="0"/>
                <a:ea typeface="MS PGothic" panose="020B0600070205080204" pitchFamily="34" charset="-128"/>
              </a:defRPr>
            </a:lvl9pPr>
          </a:lstStyle>
          <a:p>
            <a:fld id="{DDAC9799-E970-46AD-9ED1-2B5FA835F20A}" type="slidenum">
              <a:rPr lang="en-US" altLang="en-US" b="0" u="none"/>
              <a:pPr/>
              <a:t>2</a:t>
            </a:fld>
            <a:endParaRPr lang="en-US" altLang="en-US" b="0" u="none"/>
          </a:p>
        </p:txBody>
      </p:sp>
    </p:spTree>
    <p:extLst>
      <p:ext uri="{BB962C8B-B14F-4D97-AF65-F5344CB8AC3E}">
        <p14:creationId xmlns:p14="http://schemas.microsoft.com/office/powerpoint/2010/main" val="8589468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9300" indent="-287338">
              <a:spcBef>
                <a:spcPct val="30000"/>
              </a:spcBef>
              <a:defRPr sz="1200">
                <a:solidFill>
                  <a:schemeClr val="tx1"/>
                </a:solidFill>
                <a:latin typeface="Arial" panose="020B0604020202020204" pitchFamily="34" charset="0"/>
                <a:ea typeface="MS PGothic" panose="020B0600070205080204" pitchFamily="34" charset="-128"/>
              </a:defRPr>
            </a:lvl2pPr>
            <a:lvl3pPr marL="1152525" indent="-230188">
              <a:spcBef>
                <a:spcPct val="30000"/>
              </a:spcBef>
              <a:defRPr sz="1200">
                <a:solidFill>
                  <a:schemeClr val="tx1"/>
                </a:solidFill>
                <a:latin typeface="Arial" panose="020B0604020202020204" pitchFamily="34" charset="0"/>
                <a:ea typeface="MS PGothic" panose="020B0600070205080204" pitchFamily="34" charset="-128"/>
              </a:defRPr>
            </a:lvl3pPr>
            <a:lvl4pPr marL="1614488" indent="-230188">
              <a:spcBef>
                <a:spcPct val="30000"/>
              </a:spcBef>
              <a:defRPr sz="1200">
                <a:solidFill>
                  <a:schemeClr val="tx1"/>
                </a:solidFill>
                <a:latin typeface="Arial" panose="020B0604020202020204" pitchFamily="34" charset="0"/>
                <a:ea typeface="MS PGothic" panose="020B0600070205080204" pitchFamily="34" charset="-128"/>
              </a:defRPr>
            </a:lvl4pPr>
            <a:lvl5pPr marL="2076450" indent="-230188">
              <a:spcBef>
                <a:spcPct val="30000"/>
              </a:spcBef>
              <a:defRPr sz="1200">
                <a:solidFill>
                  <a:schemeClr val="tx1"/>
                </a:solidFill>
                <a:latin typeface="Arial" panose="020B0604020202020204" pitchFamily="34" charset="0"/>
                <a:ea typeface="MS PGothic" panose="020B0600070205080204" pitchFamily="34" charset="-128"/>
              </a:defRPr>
            </a:lvl5pPr>
            <a:lvl6pPr marL="2533650" indent="-2301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90850" indent="-2301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48050" indent="-2301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05250" indent="-2301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2CE3CC06-880A-4373-ADE2-EDA4406819F0}" type="slidenum">
              <a:rPr lang="en-US" altLang="en-US"/>
              <a:pPr>
                <a:spcBef>
                  <a:spcPct val="0"/>
                </a:spcBef>
              </a:pPr>
              <a:t>20</a:t>
            </a:fld>
            <a:endParaRPr lang="en-US" alt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2629286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9300" indent="-287338">
              <a:spcBef>
                <a:spcPct val="30000"/>
              </a:spcBef>
              <a:defRPr sz="1200">
                <a:solidFill>
                  <a:schemeClr val="tx1"/>
                </a:solidFill>
                <a:latin typeface="Arial" panose="020B0604020202020204" pitchFamily="34" charset="0"/>
                <a:ea typeface="MS PGothic" panose="020B0600070205080204" pitchFamily="34" charset="-128"/>
              </a:defRPr>
            </a:lvl2pPr>
            <a:lvl3pPr marL="1152525" indent="-230188">
              <a:spcBef>
                <a:spcPct val="30000"/>
              </a:spcBef>
              <a:defRPr sz="1200">
                <a:solidFill>
                  <a:schemeClr val="tx1"/>
                </a:solidFill>
                <a:latin typeface="Arial" panose="020B0604020202020204" pitchFamily="34" charset="0"/>
                <a:ea typeface="MS PGothic" panose="020B0600070205080204" pitchFamily="34" charset="-128"/>
              </a:defRPr>
            </a:lvl3pPr>
            <a:lvl4pPr marL="1614488" indent="-230188">
              <a:spcBef>
                <a:spcPct val="30000"/>
              </a:spcBef>
              <a:defRPr sz="1200">
                <a:solidFill>
                  <a:schemeClr val="tx1"/>
                </a:solidFill>
                <a:latin typeface="Arial" panose="020B0604020202020204" pitchFamily="34" charset="0"/>
                <a:ea typeface="MS PGothic" panose="020B0600070205080204" pitchFamily="34" charset="-128"/>
              </a:defRPr>
            </a:lvl4pPr>
            <a:lvl5pPr marL="2076450" indent="-230188">
              <a:spcBef>
                <a:spcPct val="30000"/>
              </a:spcBef>
              <a:defRPr sz="1200">
                <a:solidFill>
                  <a:schemeClr val="tx1"/>
                </a:solidFill>
                <a:latin typeface="Arial" panose="020B0604020202020204" pitchFamily="34" charset="0"/>
                <a:ea typeface="MS PGothic" panose="020B0600070205080204" pitchFamily="34" charset="-128"/>
              </a:defRPr>
            </a:lvl5pPr>
            <a:lvl6pPr marL="2533650" indent="-2301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90850" indent="-2301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48050" indent="-2301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05250" indent="-2301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8B3382CD-3300-4540-BCD2-280C6877B0C8}" type="slidenum">
              <a:rPr lang="en-US" altLang="en-US"/>
              <a:pPr>
                <a:spcBef>
                  <a:spcPct val="0"/>
                </a:spcBef>
              </a:pPr>
              <a:t>21</a:t>
            </a:fld>
            <a:endParaRPr lang="en-US" alt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4682169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9300" indent="-287338">
              <a:spcBef>
                <a:spcPct val="30000"/>
              </a:spcBef>
              <a:defRPr sz="1200">
                <a:solidFill>
                  <a:schemeClr val="tx1"/>
                </a:solidFill>
                <a:latin typeface="Arial" panose="020B0604020202020204" pitchFamily="34" charset="0"/>
                <a:ea typeface="MS PGothic" panose="020B0600070205080204" pitchFamily="34" charset="-128"/>
              </a:defRPr>
            </a:lvl2pPr>
            <a:lvl3pPr marL="1152525" indent="-230188">
              <a:spcBef>
                <a:spcPct val="30000"/>
              </a:spcBef>
              <a:defRPr sz="1200">
                <a:solidFill>
                  <a:schemeClr val="tx1"/>
                </a:solidFill>
                <a:latin typeface="Arial" panose="020B0604020202020204" pitchFamily="34" charset="0"/>
                <a:ea typeface="MS PGothic" panose="020B0600070205080204" pitchFamily="34" charset="-128"/>
              </a:defRPr>
            </a:lvl3pPr>
            <a:lvl4pPr marL="1614488" indent="-230188">
              <a:spcBef>
                <a:spcPct val="30000"/>
              </a:spcBef>
              <a:defRPr sz="1200">
                <a:solidFill>
                  <a:schemeClr val="tx1"/>
                </a:solidFill>
                <a:latin typeface="Arial" panose="020B0604020202020204" pitchFamily="34" charset="0"/>
                <a:ea typeface="MS PGothic" panose="020B0600070205080204" pitchFamily="34" charset="-128"/>
              </a:defRPr>
            </a:lvl4pPr>
            <a:lvl5pPr marL="2076450" indent="-230188">
              <a:spcBef>
                <a:spcPct val="30000"/>
              </a:spcBef>
              <a:defRPr sz="1200">
                <a:solidFill>
                  <a:schemeClr val="tx1"/>
                </a:solidFill>
                <a:latin typeface="Arial" panose="020B0604020202020204" pitchFamily="34" charset="0"/>
                <a:ea typeface="MS PGothic" panose="020B0600070205080204" pitchFamily="34" charset="-128"/>
              </a:defRPr>
            </a:lvl5pPr>
            <a:lvl6pPr marL="2533650" indent="-2301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90850" indent="-2301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48050" indent="-2301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05250" indent="-2301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F6B68320-C512-4CA5-A6A9-E00AFA312374}" type="slidenum">
              <a:rPr lang="en-US" altLang="en-US"/>
              <a:pPr>
                <a:spcBef>
                  <a:spcPct val="0"/>
                </a:spcBef>
              </a:pPr>
              <a:t>22</a:t>
            </a:fld>
            <a:endParaRPr lang="en-US" alt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1084163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u="sng">
                <a:solidFill>
                  <a:schemeClr val="tx1"/>
                </a:solidFill>
                <a:latin typeface="Arial" panose="020B0604020202020204" pitchFamily="34" charset="0"/>
                <a:ea typeface="MS PGothic" panose="020B0600070205080204" pitchFamily="34" charset="-128"/>
              </a:defRPr>
            </a:lvl1pPr>
            <a:lvl2pPr marL="742950" indent="-285750">
              <a:defRPr b="1" u="sng">
                <a:solidFill>
                  <a:schemeClr val="tx1"/>
                </a:solidFill>
                <a:latin typeface="Arial" panose="020B0604020202020204" pitchFamily="34" charset="0"/>
                <a:ea typeface="MS PGothic" panose="020B0600070205080204" pitchFamily="34" charset="-128"/>
              </a:defRPr>
            </a:lvl2pPr>
            <a:lvl3pPr marL="1143000" indent="-228600">
              <a:defRPr b="1" u="sng">
                <a:solidFill>
                  <a:schemeClr val="tx1"/>
                </a:solidFill>
                <a:latin typeface="Arial" panose="020B0604020202020204" pitchFamily="34" charset="0"/>
                <a:ea typeface="MS PGothic" panose="020B0600070205080204" pitchFamily="34" charset="-128"/>
              </a:defRPr>
            </a:lvl3pPr>
            <a:lvl4pPr marL="1600200" indent="-228600">
              <a:defRPr b="1" u="sng">
                <a:solidFill>
                  <a:schemeClr val="tx1"/>
                </a:solidFill>
                <a:latin typeface="Arial" panose="020B0604020202020204" pitchFamily="34" charset="0"/>
                <a:ea typeface="MS PGothic" panose="020B0600070205080204" pitchFamily="34" charset="-128"/>
              </a:defRPr>
            </a:lvl4pPr>
            <a:lvl5pPr marL="2057400" indent="-228600">
              <a:defRPr b="1"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u="sng">
                <a:solidFill>
                  <a:schemeClr val="tx1"/>
                </a:solidFill>
                <a:latin typeface="Arial" panose="020B0604020202020204" pitchFamily="34" charset="0"/>
                <a:ea typeface="MS PGothic" panose="020B0600070205080204" pitchFamily="34" charset="-128"/>
              </a:defRPr>
            </a:lvl9pPr>
          </a:lstStyle>
          <a:p>
            <a:fld id="{2DDF8950-5B63-4457-AFF0-305C2FF08D85}" type="slidenum">
              <a:rPr lang="en-US" altLang="en-US" b="0" u="none"/>
              <a:pPr/>
              <a:t>23</a:t>
            </a:fld>
            <a:endParaRPr lang="en-US" altLang="en-US" b="0" u="none"/>
          </a:p>
        </p:txBody>
      </p:sp>
    </p:spTree>
    <p:extLst>
      <p:ext uri="{BB962C8B-B14F-4D97-AF65-F5344CB8AC3E}">
        <p14:creationId xmlns:p14="http://schemas.microsoft.com/office/powerpoint/2010/main" val="36701985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9300" indent="-287338">
              <a:spcBef>
                <a:spcPct val="30000"/>
              </a:spcBef>
              <a:defRPr sz="1200">
                <a:solidFill>
                  <a:schemeClr val="tx1"/>
                </a:solidFill>
                <a:latin typeface="Arial" panose="020B0604020202020204" pitchFamily="34" charset="0"/>
                <a:ea typeface="MS PGothic" panose="020B0600070205080204" pitchFamily="34" charset="-128"/>
              </a:defRPr>
            </a:lvl2pPr>
            <a:lvl3pPr marL="1152525" indent="-230188">
              <a:spcBef>
                <a:spcPct val="30000"/>
              </a:spcBef>
              <a:defRPr sz="1200">
                <a:solidFill>
                  <a:schemeClr val="tx1"/>
                </a:solidFill>
                <a:latin typeface="Arial" panose="020B0604020202020204" pitchFamily="34" charset="0"/>
                <a:ea typeface="MS PGothic" panose="020B0600070205080204" pitchFamily="34" charset="-128"/>
              </a:defRPr>
            </a:lvl3pPr>
            <a:lvl4pPr marL="1614488" indent="-230188">
              <a:spcBef>
                <a:spcPct val="30000"/>
              </a:spcBef>
              <a:defRPr sz="1200">
                <a:solidFill>
                  <a:schemeClr val="tx1"/>
                </a:solidFill>
                <a:latin typeface="Arial" panose="020B0604020202020204" pitchFamily="34" charset="0"/>
                <a:ea typeface="MS PGothic" panose="020B0600070205080204" pitchFamily="34" charset="-128"/>
              </a:defRPr>
            </a:lvl4pPr>
            <a:lvl5pPr marL="2076450" indent="-230188">
              <a:spcBef>
                <a:spcPct val="30000"/>
              </a:spcBef>
              <a:defRPr sz="1200">
                <a:solidFill>
                  <a:schemeClr val="tx1"/>
                </a:solidFill>
                <a:latin typeface="Arial" panose="020B0604020202020204" pitchFamily="34" charset="0"/>
                <a:ea typeface="MS PGothic" panose="020B0600070205080204" pitchFamily="34" charset="-128"/>
              </a:defRPr>
            </a:lvl5pPr>
            <a:lvl6pPr marL="2533650" indent="-2301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90850" indent="-2301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48050" indent="-2301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05250" indent="-2301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DEBCDEAA-863F-4E34-81C8-B2387D970DFD}" type="slidenum">
              <a:rPr lang="en-US" altLang="en-US"/>
              <a:pPr>
                <a:spcBef>
                  <a:spcPct val="0"/>
                </a:spcBef>
              </a:pPr>
              <a:t>24</a:t>
            </a:fld>
            <a:endParaRPr lang="en-US" alt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0646903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u="sng">
                <a:solidFill>
                  <a:schemeClr val="tx1"/>
                </a:solidFill>
                <a:latin typeface="Arial" panose="020B0604020202020204" pitchFamily="34" charset="0"/>
                <a:ea typeface="MS PGothic" panose="020B0600070205080204" pitchFamily="34" charset="-128"/>
              </a:defRPr>
            </a:lvl1pPr>
            <a:lvl2pPr marL="742950" indent="-285750">
              <a:defRPr b="1" u="sng">
                <a:solidFill>
                  <a:schemeClr val="tx1"/>
                </a:solidFill>
                <a:latin typeface="Arial" panose="020B0604020202020204" pitchFamily="34" charset="0"/>
                <a:ea typeface="MS PGothic" panose="020B0600070205080204" pitchFamily="34" charset="-128"/>
              </a:defRPr>
            </a:lvl2pPr>
            <a:lvl3pPr marL="1143000" indent="-228600">
              <a:defRPr b="1" u="sng">
                <a:solidFill>
                  <a:schemeClr val="tx1"/>
                </a:solidFill>
                <a:latin typeface="Arial" panose="020B0604020202020204" pitchFamily="34" charset="0"/>
                <a:ea typeface="MS PGothic" panose="020B0600070205080204" pitchFamily="34" charset="-128"/>
              </a:defRPr>
            </a:lvl3pPr>
            <a:lvl4pPr marL="1600200" indent="-228600">
              <a:defRPr b="1" u="sng">
                <a:solidFill>
                  <a:schemeClr val="tx1"/>
                </a:solidFill>
                <a:latin typeface="Arial" panose="020B0604020202020204" pitchFamily="34" charset="0"/>
                <a:ea typeface="MS PGothic" panose="020B0600070205080204" pitchFamily="34" charset="-128"/>
              </a:defRPr>
            </a:lvl4pPr>
            <a:lvl5pPr marL="2057400" indent="-228600">
              <a:defRPr b="1"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u="sng">
                <a:solidFill>
                  <a:schemeClr val="tx1"/>
                </a:solidFill>
                <a:latin typeface="Arial" panose="020B0604020202020204" pitchFamily="34" charset="0"/>
                <a:ea typeface="MS PGothic" panose="020B0600070205080204" pitchFamily="34" charset="-128"/>
              </a:defRPr>
            </a:lvl9pPr>
          </a:lstStyle>
          <a:p>
            <a:fld id="{9F073C73-0D69-4335-ACA7-8632A2E913DB}" type="slidenum">
              <a:rPr lang="en-US" altLang="en-US" b="0" u="none"/>
              <a:pPr/>
              <a:t>25</a:t>
            </a:fld>
            <a:endParaRPr lang="en-US" altLang="en-US" b="0" u="none"/>
          </a:p>
        </p:txBody>
      </p:sp>
    </p:spTree>
    <p:extLst>
      <p:ext uri="{BB962C8B-B14F-4D97-AF65-F5344CB8AC3E}">
        <p14:creationId xmlns:p14="http://schemas.microsoft.com/office/powerpoint/2010/main" val="6490338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u="sng">
                <a:solidFill>
                  <a:schemeClr val="tx1"/>
                </a:solidFill>
                <a:latin typeface="Arial" panose="020B0604020202020204" pitchFamily="34" charset="0"/>
                <a:ea typeface="MS PGothic" panose="020B0600070205080204" pitchFamily="34" charset="-128"/>
              </a:defRPr>
            </a:lvl1pPr>
            <a:lvl2pPr marL="742950" indent="-285750">
              <a:defRPr b="1" u="sng">
                <a:solidFill>
                  <a:schemeClr val="tx1"/>
                </a:solidFill>
                <a:latin typeface="Arial" panose="020B0604020202020204" pitchFamily="34" charset="0"/>
                <a:ea typeface="MS PGothic" panose="020B0600070205080204" pitchFamily="34" charset="-128"/>
              </a:defRPr>
            </a:lvl2pPr>
            <a:lvl3pPr marL="1143000" indent="-228600">
              <a:defRPr b="1" u="sng">
                <a:solidFill>
                  <a:schemeClr val="tx1"/>
                </a:solidFill>
                <a:latin typeface="Arial" panose="020B0604020202020204" pitchFamily="34" charset="0"/>
                <a:ea typeface="MS PGothic" panose="020B0600070205080204" pitchFamily="34" charset="-128"/>
              </a:defRPr>
            </a:lvl3pPr>
            <a:lvl4pPr marL="1600200" indent="-228600">
              <a:defRPr b="1" u="sng">
                <a:solidFill>
                  <a:schemeClr val="tx1"/>
                </a:solidFill>
                <a:latin typeface="Arial" panose="020B0604020202020204" pitchFamily="34" charset="0"/>
                <a:ea typeface="MS PGothic" panose="020B0600070205080204" pitchFamily="34" charset="-128"/>
              </a:defRPr>
            </a:lvl4pPr>
            <a:lvl5pPr marL="2057400" indent="-228600">
              <a:defRPr b="1"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u="sng">
                <a:solidFill>
                  <a:schemeClr val="tx1"/>
                </a:solidFill>
                <a:latin typeface="Arial" panose="020B0604020202020204" pitchFamily="34" charset="0"/>
                <a:ea typeface="MS PGothic" panose="020B0600070205080204" pitchFamily="34" charset="-128"/>
              </a:defRPr>
            </a:lvl9pPr>
          </a:lstStyle>
          <a:p>
            <a:fld id="{AA7CAE28-2166-40EC-91A6-C5AB7BBA8F6B}" type="slidenum">
              <a:rPr lang="en-US" altLang="en-US" b="0" u="none"/>
              <a:pPr/>
              <a:t>26</a:t>
            </a:fld>
            <a:endParaRPr lang="en-US" altLang="en-US" b="0" u="none"/>
          </a:p>
        </p:txBody>
      </p:sp>
    </p:spTree>
    <p:extLst>
      <p:ext uri="{BB962C8B-B14F-4D97-AF65-F5344CB8AC3E}">
        <p14:creationId xmlns:p14="http://schemas.microsoft.com/office/powerpoint/2010/main" val="41087490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u="sng">
                <a:solidFill>
                  <a:schemeClr val="tx1"/>
                </a:solidFill>
                <a:latin typeface="Arial" panose="020B0604020202020204" pitchFamily="34" charset="0"/>
                <a:ea typeface="MS PGothic" panose="020B0600070205080204" pitchFamily="34" charset="-128"/>
              </a:defRPr>
            </a:lvl1pPr>
            <a:lvl2pPr marL="742950" indent="-285750">
              <a:defRPr b="1" u="sng">
                <a:solidFill>
                  <a:schemeClr val="tx1"/>
                </a:solidFill>
                <a:latin typeface="Arial" panose="020B0604020202020204" pitchFamily="34" charset="0"/>
                <a:ea typeface="MS PGothic" panose="020B0600070205080204" pitchFamily="34" charset="-128"/>
              </a:defRPr>
            </a:lvl2pPr>
            <a:lvl3pPr marL="1143000" indent="-228600">
              <a:defRPr b="1" u="sng">
                <a:solidFill>
                  <a:schemeClr val="tx1"/>
                </a:solidFill>
                <a:latin typeface="Arial" panose="020B0604020202020204" pitchFamily="34" charset="0"/>
                <a:ea typeface="MS PGothic" panose="020B0600070205080204" pitchFamily="34" charset="-128"/>
              </a:defRPr>
            </a:lvl3pPr>
            <a:lvl4pPr marL="1600200" indent="-228600">
              <a:defRPr b="1" u="sng">
                <a:solidFill>
                  <a:schemeClr val="tx1"/>
                </a:solidFill>
                <a:latin typeface="Arial" panose="020B0604020202020204" pitchFamily="34" charset="0"/>
                <a:ea typeface="MS PGothic" panose="020B0600070205080204" pitchFamily="34" charset="-128"/>
              </a:defRPr>
            </a:lvl4pPr>
            <a:lvl5pPr marL="2057400" indent="-228600">
              <a:defRPr b="1"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u="sng">
                <a:solidFill>
                  <a:schemeClr val="tx1"/>
                </a:solidFill>
                <a:latin typeface="Arial" panose="020B0604020202020204" pitchFamily="34" charset="0"/>
                <a:ea typeface="MS PGothic" panose="020B0600070205080204" pitchFamily="34" charset="-128"/>
              </a:defRPr>
            </a:lvl9pPr>
          </a:lstStyle>
          <a:p>
            <a:fld id="{E65B332C-DAB4-45C8-9FE4-2056950219EB}" type="slidenum">
              <a:rPr lang="en-US" altLang="en-US" b="0" u="none"/>
              <a:pPr/>
              <a:t>27</a:t>
            </a:fld>
            <a:endParaRPr lang="en-US" altLang="en-US" b="0" u="none"/>
          </a:p>
        </p:txBody>
      </p:sp>
    </p:spTree>
    <p:extLst>
      <p:ext uri="{BB962C8B-B14F-4D97-AF65-F5344CB8AC3E}">
        <p14:creationId xmlns:p14="http://schemas.microsoft.com/office/powerpoint/2010/main" val="12558010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u="sng">
                <a:solidFill>
                  <a:schemeClr val="tx1"/>
                </a:solidFill>
                <a:latin typeface="Arial" panose="020B0604020202020204" pitchFamily="34" charset="0"/>
                <a:ea typeface="MS PGothic" panose="020B0600070205080204" pitchFamily="34" charset="-128"/>
              </a:defRPr>
            </a:lvl1pPr>
            <a:lvl2pPr marL="742950" indent="-285750">
              <a:defRPr b="1" u="sng">
                <a:solidFill>
                  <a:schemeClr val="tx1"/>
                </a:solidFill>
                <a:latin typeface="Arial" panose="020B0604020202020204" pitchFamily="34" charset="0"/>
                <a:ea typeface="MS PGothic" panose="020B0600070205080204" pitchFamily="34" charset="-128"/>
              </a:defRPr>
            </a:lvl2pPr>
            <a:lvl3pPr marL="1143000" indent="-228600">
              <a:defRPr b="1" u="sng">
                <a:solidFill>
                  <a:schemeClr val="tx1"/>
                </a:solidFill>
                <a:latin typeface="Arial" panose="020B0604020202020204" pitchFamily="34" charset="0"/>
                <a:ea typeface="MS PGothic" panose="020B0600070205080204" pitchFamily="34" charset="-128"/>
              </a:defRPr>
            </a:lvl3pPr>
            <a:lvl4pPr marL="1600200" indent="-228600">
              <a:defRPr b="1" u="sng">
                <a:solidFill>
                  <a:schemeClr val="tx1"/>
                </a:solidFill>
                <a:latin typeface="Arial" panose="020B0604020202020204" pitchFamily="34" charset="0"/>
                <a:ea typeface="MS PGothic" panose="020B0600070205080204" pitchFamily="34" charset="-128"/>
              </a:defRPr>
            </a:lvl4pPr>
            <a:lvl5pPr marL="2057400" indent="-228600">
              <a:defRPr b="1"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u="sng">
                <a:solidFill>
                  <a:schemeClr val="tx1"/>
                </a:solidFill>
                <a:latin typeface="Arial" panose="020B0604020202020204" pitchFamily="34" charset="0"/>
                <a:ea typeface="MS PGothic" panose="020B0600070205080204" pitchFamily="34" charset="-128"/>
              </a:defRPr>
            </a:lvl9pPr>
          </a:lstStyle>
          <a:p>
            <a:fld id="{9D8F5A92-054F-4F94-9839-46D0C0EFB6BE}" type="slidenum">
              <a:rPr lang="en-US" altLang="en-US" b="0" u="none"/>
              <a:pPr/>
              <a:t>28</a:t>
            </a:fld>
            <a:endParaRPr lang="en-US" altLang="en-US" b="0" u="none"/>
          </a:p>
        </p:txBody>
      </p:sp>
    </p:spTree>
    <p:extLst>
      <p:ext uri="{BB962C8B-B14F-4D97-AF65-F5344CB8AC3E}">
        <p14:creationId xmlns:p14="http://schemas.microsoft.com/office/powerpoint/2010/main" val="6428496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u="sng">
                <a:solidFill>
                  <a:schemeClr val="tx1"/>
                </a:solidFill>
                <a:latin typeface="Arial" panose="020B0604020202020204" pitchFamily="34" charset="0"/>
                <a:ea typeface="MS PGothic" panose="020B0600070205080204" pitchFamily="34" charset="-128"/>
              </a:defRPr>
            </a:lvl1pPr>
            <a:lvl2pPr marL="742950" indent="-285750">
              <a:defRPr b="1" u="sng">
                <a:solidFill>
                  <a:schemeClr val="tx1"/>
                </a:solidFill>
                <a:latin typeface="Arial" panose="020B0604020202020204" pitchFamily="34" charset="0"/>
                <a:ea typeface="MS PGothic" panose="020B0600070205080204" pitchFamily="34" charset="-128"/>
              </a:defRPr>
            </a:lvl2pPr>
            <a:lvl3pPr marL="1143000" indent="-228600">
              <a:defRPr b="1" u="sng">
                <a:solidFill>
                  <a:schemeClr val="tx1"/>
                </a:solidFill>
                <a:latin typeface="Arial" panose="020B0604020202020204" pitchFamily="34" charset="0"/>
                <a:ea typeface="MS PGothic" panose="020B0600070205080204" pitchFamily="34" charset="-128"/>
              </a:defRPr>
            </a:lvl3pPr>
            <a:lvl4pPr marL="1600200" indent="-228600">
              <a:defRPr b="1" u="sng">
                <a:solidFill>
                  <a:schemeClr val="tx1"/>
                </a:solidFill>
                <a:latin typeface="Arial" panose="020B0604020202020204" pitchFamily="34" charset="0"/>
                <a:ea typeface="MS PGothic" panose="020B0600070205080204" pitchFamily="34" charset="-128"/>
              </a:defRPr>
            </a:lvl4pPr>
            <a:lvl5pPr marL="2057400" indent="-228600">
              <a:defRPr b="1"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u="sng">
                <a:solidFill>
                  <a:schemeClr val="tx1"/>
                </a:solidFill>
                <a:latin typeface="Arial" panose="020B0604020202020204" pitchFamily="34" charset="0"/>
                <a:ea typeface="MS PGothic" panose="020B0600070205080204" pitchFamily="34" charset="-128"/>
              </a:defRPr>
            </a:lvl9pPr>
          </a:lstStyle>
          <a:p>
            <a:fld id="{70D87C6C-9D59-4F83-8B94-665C9F948CF4}" type="slidenum">
              <a:rPr lang="en-US" altLang="en-US" b="0" u="none"/>
              <a:pPr/>
              <a:t>29</a:t>
            </a:fld>
            <a:endParaRPr lang="en-US" altLang="en-US" b="0" u="none"/>
          </a:p>
        </p:txBody>
      </p:sp>
    </p:spTree>
    <p:extLst>
      <p:ext uri="{BB962C8B-B14F-4D97-AF65-F5344CB8AC3E}">
        <p14:creationId xmlns:p14="http://schemas.microsoft.com/office/powerpoint/2010/main" val="87141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u="sng">
                <a:solidFill>
                  <a:schemeClr val="tx1"/>
                </a:solidFill>
                <a:latin typeface="Arial" panose="020B0604020202020204" pitchFamily="34" charset="0"/>
                <a:ea typeface="MS PGothic" panose="020B0600070205080204" pitchFamily="34" charset="-128"/>
              </a:defRPr>
            </a:lvl1pPr>
            <a:lvl2pPr marL="742950" indent="-285750">
              <a:defRPr b="1" u="sng">
                <a:solidFill>
                  <a:schemeClr val="tx1"/>
                </a:solidFill>
                <a:latin typeface="Arial" panose="020B0604020202020204" pitchFamily="34" charset="0"/>
                <a:ea typeface="MS PGothic" panose="020B0600070205080204" pitchFamily="34" charset="-128"/>
              </a:defRPr>
            </a:lvl2pPr>
            <a:lvl3pPr marL="1143000" indent="-228600">
              <a:defRPr b="1" u="sng">
                <a:solidFill>
                  <a:schemeClr val="tx1"/>
                </a:solidFill>
                <a:latin typeface="Arial" panose="020B0604020202020204" pitchFamily="34" charset="0"/>
                <a:ea typeface="MS PGothic" panose="020B0600070205080204" pitchFamily="34" charset="-128"/>
              </a:defRPr>
            </a:lvl3pPr>
            <a:lvl4pPr marL="1600200" indent="-228600">
              <a:defRPr b="1" u="sng">
                <a:solidFill>
                  <a:schemeClr val="tx1"/>
                </a:solidFill>
                <a:latin typeface="Arial" panose="020B0604020202020204" pitchFamily="34" charset="0"/>
                <a:ea typeface="MS PGothic" panose="020B0600070205080204" pitchFamily="34" charset="-128"/>
              </a:defRPr>
            </a:lvl4pPr>
            <a:lvl5pPr marL="2057400" indent="-228600">
              <a:defRPr b="1"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u="sng">
                <a:solidFill>
                  <a:schemeClr val="tx1"/>
                </a:solidFill>
                <a:latin typeface="Arial" panose="020B0604020202020204" pitchFamily="34" charset="0"/>
                <a:ea typeface="MS PGothic" panose="020B0600070205080204" pitchFamily="34" charset="-128"/>
              </a:defRPr>
            </a:lvl9pPr>
          </a:lstStyle>
          <a:p>
            <a:fld id="{ED759D89-F54E-47CE-AEF9-5DAA527796D3}" type="slidenum">
              <a:rPr lang="en-US" altLang="en-US" b="0" u="none"/>
              <a:pPr/>
              <a:t>3</a:t>
            </a:fld>
            <a:endParaRPr lang="en-US" altLang="en-US" b="0" u="none"/>
          </a:p>
        </p:txBody>
      </p:sp>
    </p:spTree>
    <p:extLst>
      <p:ext uri="{BB962C8B-B14F-4D97-AF65-F5344CB8AC3E}">
        <p14:creationId xmlns:p14="http://schemas.microsoft.com/office/powerpoint/2010/main" val="2044487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u="sng">
                <a:solidFill>
                  <a:schemeClr val="tx1"/>
                </a:solidFill>
                <a:latin typeface="Arial" panose="020B0604020202020204" pitchFamily="34" charset="0"/>
                <a:ea typeface="MS PGothic" panose="020B0600070205080204" pitchFamily="34" charset="-128"/>
              </a:defRPr>
            </a:lvl1pPr>
            <a:lvl2pPr marL="742950" indent="-285750">
              <a:defRPr b="1" u="sng">
                <a:solidFill>
                  <a:schemeClr val="tx1"/>
                </a:solidFill>
                <a:latin typeface="Arial" panose="020B0604020202020204" pitchFamily="34" charset="0"/>
                <a:ea typeface="MS PGothic" panose="020B0600070205080204" pitchFamily="34" charset="-128"/>
              </a:defRPr>
            </a:lvl2pPr>
            <a:lvl3pPr marL="1143000" indent="-228600">
              <a:defRPr b="1" u="sng">
                <a:solidFill>
                  <a:schemeClr val="tx1"/>
                </a:solidFill>
                <a:latin typeface="Arial" panose="020B0604020202020204" pitchFamily="34" charset="0"/>
                <a:ea typeface="MS PGothic" panose="020B0600070205080204" pitchFamily="34" charset="-128"/>
              </a:defRPr>
            </a:lvl3pPr>
            <a:lvl4pPr marL="1600200" indent="-228600">
              <a:defRPr b="1" u="sng">
                <a:solidFill>
                  <a:schemeClr val="tx1"/>
                </a:solidFill>
                <a:latin typeface="Arial" panose="020B0604020202020204" pitchFamily="34" charset="0"/>
                <a:ea typeface="MS PGothic" panose="020B0600070205080204" pitchFamily="34" charset="-128"/>
              </a:defRPr>
            </a:lvl4pPr>
            <a:lvl5pPr marL="2057400" indent="-228600">
              <a:defRPr b="1"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u="sng">
                <a:solidFill>
                  <a:schemeClr val="tx1"/>
                </a:solidFill>
                <a:latin typeface="Arial" panose="020B0604020202020204" pitchFamily="34" charset="0"/>
                <a:ea typeface="MS PGothic" panose="020B0600070205080204" pitchFamily="34" charset="-128"/>
              </a:defRPr>
            </a:lvl9pPr>
          </a:lstStyle>
          <a:p>
            <a:fld id="{B1DB9251-243D-48DB-895B-D2783DFC7AE1}" type="slidenum">
              <a:rPr lang="en-US" altLang="en-US" b="0" u="none"/>
              <a:pPr/>
              <a:t>4</a:t>
            </a:fld>
            <a:endParaRPr lang="en-US" altLang="en-US" b="0" u="none"/>
          </a:p>
        </p:txBody>
      </p:sp>
    </p:spTree>
    <p:extLst>
      <p:ext uri="{BB962C8B-B14F-4D97-AF65-F5344CB8AC3E}">
        <p14:creationId xmlns:p14="http://schemas.microsoft.com/office/powerpoint/2010/main" val="1743104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9300" indent="-287338">
              <a:spcBef>
                <a:spcPct val="30000"/>
              </a:spcBef>
              <a:defRPr sz="1200">
                <a:solidFill>
                  <a:schemeClr val="tx1"/>
                </a:solidFill>
                <a:latin typeface="Arial" panose="020B0604020202020204" pitchFamily="34" charset="0"/>
                <a:ea typeface="MS PGothic" panose="020B0600070205080204" pitchFamily="34" charset="-128"/>
              </a:defRPr>
            </a:lvl2pPr>
            <a:lvl3pPr marL="1152525" indent="-230188">
              <a:spcBef>
                <a:spcPct val="30000"/>
              </a:spcBef>
              <a:defRPr sz="1200">
                <a:solidFill>
                  <a:schemeClr val="tx1"/>
                </a:solidFill>
                <a:latin typeface="Arial" panose="020B0604020202020204" pitchFamily="34" charset="0"/>
                <a:ea typeface="MS PGothic" panose="020B0600070205080204" pitchFamily="34" charset="-128"/>
              </a:defRPr>
            </a:lvl3pPr>
            <a:lvl4pPr marL="1614488" indent="-230188">
              <a:spcBef>
                <a:spcPct val="30000"/>
              </a:spcBef>
              <a:defRPr sz="1200">
                <a:solidFill>
                  <a:schemeClr val="tx1"/>
                </a:solidFill>
                <a:latin typeface="Arial" panose="020B0604020202020204" pitchFamily="34" charset="0"/>
                <a:ea typeface="MS PGothic" panose="020B0600070205080204" pitchFamily="34" charset="-128"/>
              </a:defRPr>
            </a:lvl4pPr>
            <a:lvl5pPr marL="2076450" indent="-230188">
              <a:spcBef>
                <a:spcPct val="30000"/>
              </a:spcBef>
              <a:defRPr sz="1200">
                <a:solidFill>
                  <a:schemeClr val="tx1"/>
                </a:solidFill>
                <a:latin typeface="Arial" panose="020B0604020202020204" pitchFamily="34" charset="0"/>
                <a:ea typeface="MS PGothic" panose="020B0600070205080204" pitchFamily="34" charset="-128"/>
              </a:defRPr>
            </a:lvl5pPr>
            <a:lvl6pPr marL="2533650" indent="-2301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90850" indent="-2301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48050" indent="-2301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05250" indent="-2301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4D2FD34A-7CDB-4134-BFE8-D4FEFA02501C}" type="slidenum">
              <a:rPr lang="en-US" altLang="en-US"/>
              <a:pPr>
                <a:spcBef>
                  <a:spcPct val="0"/>
                </a:spcBef>
              </a:pPr>
              <a:t>5</a:t>
            </a:fld>
            <a:endParaRPr lang="en-US" altLang="en-US"/>
          </a:p>
        </p:txBody>
      </p:sp>
      <p:sp>
        <p:nvSpPr>
          <p:cNvPr id="23555" name="Rectangle 2"/>
          <p:cNvSpPr>
            <a:spLocks noRo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t>ENGAGE:  DETERMINE IF THE IMAGE REPRESENTS A POLITICAL, ECONOMIC OR SOCIAL REASON FOR THE WAR.</a:t>
            </a:r>
          </a:p>
        </p:txBody>
      </p:sp>
    </p:spTree>
    <p:extLst>
      <p:ext uri="{BB962C8B-B14F-4D97-AF65-F5344CB8AC3E}">
        <p14:creationId xmlns:p14="http://schemas.microsoft.com/office/powerpoint/2010/main" val="1465607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9300" indent="-287338">
              <a:spcBef>
                <a:spcPct val="30000"/>
              </a:spcBef>
              <a:defRPr sz="1200">
                <a:solidFill>
                  <a:schemeClr val="tx1"/>
                </a:solidFill>
                <a:latin typeface="Arial" panose="020B0604020202020204" pitchFamily="34" charset="0"/>
                <a:ea typeface="MS PGothic" panose="020B0600070205080204" pitchFamily="34" charset="-128"/>
              </a:defRPr>
            </a:lvl2pPr>
            <a:lvl3pPr marL="1152525" indent="-230188">
              <a:spcBef>
                <a:spcPct val="30000"/>
              </a:spcBef>
              <a:defRPr sz="1200">
                <a:solidFill>
                  <a:schemeClr val="tx1"/>
                </a:solidFill>
                <a:latin typeface="Arial" panose="020B0604020202020204" pitchFamily="34" charset="0"/>
                <a:ea typeface="MS PGothic" panose="020B0600070205080204" pitchFamily="34" charset="-128"/>
              </a:defRPr>
            </a:lvl3pPr>
            <a:lvl4pPr marL="1614488" indent="-230188">
              <a:spcBef>
                <a:spcPct val="30000"/>
              </a:spcBef>
              <a:defRPr sz="1200">
                <a:solidFill>
                  <a:schemeClr val="tx1"/>
                </a:solidFill>
                <a:latin typeface="Arial" panose="020B0604020202020204" pitchFamily="34" charset="0"/>
                <a:ea typeface="MS PGothic" panose="020B0600070205080204" pitchFamily="34" charset="-128"/>
              </a:defRPr>
            </a:lvl4pPr>
            <a:lvl5pPr marL="2076450" indent="-230188">
              <a:spcBef>
                <a:spcPct val="30000"/>
              </a:spcBef>
              <a:defRPr sz="1200">
                <a:solidFill>
                  <a:schemeClr val="tx1"/>
                </a:solidFill>
                <a:latin typeface="Arial" panose="020B0604020202020204" pitchFamily="34" charset="0"/>
                <a:ea typeface="MS PGothic" panose="020B0600070205080204" pitchFamily="34" charset="-128"/>
              </a:defRPr>
            </a:lvl5pPr>
            <a:lvl6pPr marL="2533650" indent="-2301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90850" indent="-2301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48050" indent="-2301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05250" indent="-2301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38725372-1783-49F1-9DB3-4BA1D546AE61}" type="slidenum">
              <a:rPr lang="en-US" altLang="en-US"/>
              <a:pPr>
                <a:spcBef>
                  <a:spcPct val="0"/>
                </a:spcBef>
              </a:pPr>
              <a:t>6</a:t>
            </a:fld>
            <a:endParaRPr lang="en-US" altLang="en-US"/>
          </a:p>
        </p:txBody>
      </p:sp>
      <p:sp>
        <p:nvSpPr>
          <p:cNvPr id="25603" name="Rectangle 2"/>
          <p:cNvSpPr>
            <a:spLocks noRo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t>EXPLORE: STUDENTS WILL IDENTIFY 6 KEY EVENTS THAT OCCURRED BETWEEN 1850 AND 1860 THAT CONTRIBUTED TO THE OUTBREAK OF THE CIVIL WAR USING PAGE 373 AND 374 IN THE TEXAS HISTORY BOOK.  </a:t>
            </a:r>
          </a:p>
          <a:p>
            <a:pPr eaLnBrk="1" hangingPunct="1">
              <a:spcBef>
                <a:spcPct val="0"/>
              </a:spcBef>
            </a:pPr>
            <a:endParaRPr lang="en-US" altLang="en-US" smtClean="0"/>
          </a:p>
          <a:p>
            <a:pPr eaLnBrk="1" hangingPunct="1">
              <a:spcBef>
                <a:spcPct val="0"/>
              </a:spcBef>
            </a:pPr>
            <a:r>
              <a:rPr lang="en-US" altLang="en-US" smtClean="0"/>
              <a:t>TEXAS! TE</a:t>
            </a:r>
          </a:p>
          <a:p>
            <a:pPr eaLnBrk="1" hangingPunct="1">
              <a:spcBef>
                <a:spcPct val="0"/>
              </a:spcBef>
            </a:pPr>
            <a:r>
              <a:rPr lang="en-US" altLang="en-US" smtClean="0"/>
              <a:t>Page 373</a:t>
            </a:r>
          </a:p>
          <a:p>
            <a:pPr eaLnBrk="1" hangingPunct="1">
              <a:spcBef>
                <a:spcPct val="0"/>
              </a:spcBef>
            </a:pPr>
            <a:r>
              <a:rPr lang="en-US" altLang="en-US" smtClean="0"/>
              <a:t>Compromise of 1850</a:t>
            </a:r>
          </a:p>
          <a:p>
            <a:pPr eaLnBrk="1" hangingPunct="1">
              <a:spcBef>
                <a:spcPct val="0"/>
              </a:spcBef>
            </a:pPr>
            <a:r>
              <a:rPr lang="en-US" altLang="en-US" smtClean="0"/>
              <a:t>Uncle Tom’s Cabin</a:t>
            </a:r>
          </a:p>
          <a:p>
            <a:pPr eaLnBrk="1" hangingPunct="1">
              <a:spcBef>
                <a:spcPct val="0"/>
              </a:spcBef>
            </a:pPr>
            <a:r>
              <a:rPr lang="en-US" altLang="en-US" smtClean="0"/>
              <a:t>Kansas-Nebraska Act</a:t>
            </a:r>
          </a:p>
          <a:p>
            <a:pPr eaLnBrk="1" hangingPunct="1">
              <a:spcBef>
                <a:spcPct val="0"/>
              </a:spcBef>
            </a:pPr>
            <a:r>
              <a:rPr lang="en-US" altLang="en-US" smtClean="0"/>
              <a:t>Dred Scott decision</a:t>
            </a:r>
          </a:p>
          <a:p>
            <a:pPr eaLnBrk="1" hangingPunct="1">
              <a:spcBef>
                <a:spcPct val="0"/>
              </a:spcBef>
            </a:pPr>
            <a:r>
              <a:rPr lang="en-US" altLang="en-US" smtClean="0"/>
              <a:t>John Brown’s raid</a:t>
            </a:r>
          </a:p>
          <a:p>
            <a:pPr eaLnBrk="1" hangingPunct="1">
              <a:spcBef>
                <a:spcPct val="0"/>
              </a:spcBef>
            </a:pPr>
            <a:endParaRPr lang="en-US" altLang="en-US" smtClean="0"/>
          </a:p>
          <a:p>
            <a:pPr eaLnBrk="1" hangingPunct="1">
              <a:spcBef>
                <a:spcPct val="0"/>
              </a:spcBef>
            </a:pPr>
            <a:r>
              <a:rPr lang="en-US" altLang="en-US" smtClean="0"/>
              <a:t>Page 374</a:t>
            </a:r>
          </a:p>
          <a:p>
            <a:pPr eaLnBrk="1" hangingPunct="1">
              <a:spcBef>
                <a:spcPct val="0"/>
              </a:spcBef>
            </a:pPr>
            <a:r>
              <a:rPr lang="en-US" altLang="en-US" smtClean="0"/>
              <a:t>Election of Lincoln</a:t>
            </a:r>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endParaRPr lang="en-US" altLang="en-US" smtClean="0"/>
          </a:p>
        </p:txBody>
      </p:sp>
    </p:spTree>
    <p:extLst>
      <p:ext uri="{BB962C8B-B14F-4D97-AF65-F5344CB8AC3E}">
        <p14:creationId xmlns:p14="http://schemas.microsoft.com/office/powerpoint/2010/main" val="3658084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9300" indent="-287338">
              <a:spcBef>
                <a:spcPct val="30000"/>
              </a:spcBef>
              <a:defRPr sz="1200">
                <a:solidFill>
                  <a:schemeClr val="tx1"/>
                </a:solidFill>
                <a:latin typeface="Arial" panose="020B0604020202020204" pitchFamily="34" charset="0"/>
                <a:ea typeface="MS PGothic" panose="020B0600070205080204" pitchFamily="34" charset="-128"/>
              </a:defRPr>
            </a:lvl2pPr>
            <a:lvl3pPr marL="1152525" indent="-230188">
              <a:spcBef>
                <a:spcPct val="30000"/>
              </a:spcBef>
              <a:defRPr sz="1200">
                <a:solidFill>
                  <a:schemeClr val="tx1"/>
                </a:solidFill>
                <a:latin typeface="Arial" panose="020B0604020202020204" pitchFamily="34" charset="0"/>
                <a:ea typeface="MS PGothic" panose="020B0600070205080204" pitchFamily="34" charset="-128"/>
              </a:defRPr>
            </a:lvl3pPr>
            <a:lvl4pPr marL="1614488" indent="-230188">
              <a:spcBef>
                <a:spcPct val="30000"/>
              </a:spcBef>
              <a:defRPr sz="1200">
                <a:solidFill>
                  <a:schemeClr val="tx1"/>
                </a:solidFill>
                <a:latin typeface="Arial" panose="020B0604020202020204" pitchFamily="34" charset="0"/>
                <a:ea typeface="MS PGothic" panose="020B0600070205080204" pitchFamily="34" charset="-128"/>
              </a:defRPr>
            </a:lvl4pPr>
            <a:lvl5pPr marL="2076450" indent="-230188">
              <a:spcBef>
                <a:spcPct val="30000"/>
              </a:spcBef>
              <a:defRPr sz="1200">
                <a:solidFill>
                  <a:schemeClr val="tx1"/>
                </a:solidFill>
                <a:latin typeface="Arial" panose="020B0604020202020204" pitchFamily="34" charset="0"/>
                <a:ea typeface="MS PGothic" panose="020B0600070205080204" pitchFamily="34" charset="-128"/>
              </a:defRPr>
            </a:lvl5pPr>
            <a:lvl6pPr marL="2533650" indent="-2301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90850" indent="-2301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48050" indent="-2301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05250" indent="-2301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610A1889-B879-46B4-9A34-CB56BC6DB6DB}" type="slidenum">
              <a:rPr lang="en-US" altLang="en-US"/>
              <a:pPr>
                <a:spcBef>
                  <a:spcPct val="0"/>
                </a:spcBef>
              </a:pPr>
              <a:t>7</a:t>
            </a:fld>
            <a:endParaRPr lang="en-US" altLang="en-US"/>
          </a:p>
        </p:txBody>
      </p:sp>
      <p:sp>
        <p:nvSpPr>
          <p:cNvPr id="27651" name="Rectangle 2"/>
          <p:cNvSpPr>
            <a:spLocks noRo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z="1000" smtClean="0"/>
              <a:t>COMPROMISE OF 1850: created a way for new territories to become states, included new FUGITIVE SLAVE LAW (made it a crime to assist runaway slaves)</a:t>
            </a:r>
          </a:p>
          <a:p>
            <a:pPr eaLnBrk="1" hangingPunct="1">
              <a:spcBef>
                <a:spcPct val="0"/>
              </a:spcBef>
            </a:pPr>
            <a:endParaRPr lang="en-US" altLang="en-US" sz="1000" smtClean="0"/>
          </a:p>
          <a:p>
            <a:pPr eaLnBrk="1" hangingPunct="1">
              <a:spcBef>
                <a:spcPct val="0"/>
              </a:spcBef>
            </a:pPr>
            <a:r>
              <a:rPr lang="en-US" altLang="en-US" sz="1000" smtClean="0"/>
              <a:t>UNCLE TOM’S CABIN: anti-slavery novel greatly increased support for the abolition movement</a:t>
            </a:r>
          </a:p>
          <a:p>
            <a:pPr eaLnBrk="1" hangingPunct="1">
              <a:spcBef>
                <a:spcPct val="0"/>
              </a:spcBef>
            </a:pPr>
            <a:endParaRPr lang="en-US" altLang="en-US" sz="1000" smtClean="0"/>
          </a:p>
          <a:p>
            <a:pPr eaLnBrk="1" hangingPunct="1">
              <a:spcBef>
                <a:spcPct val="0"/>
              </a:spcBef>
            </a:pPr>
            <a:r>
              <a:rPr lang="en-US" altLang="en-US" sz="1000" smtClean="0"/>
              <a:t>KANSAS-NEBRASKA ACT: allowed the Kansas and Nebraska territories to decide by election whether to be free or slave states; led to the formation of the Republican Party, violated the Missouri Compromise of 1820</a:t>
            </a:r>
          </a:p>
          <a:p>
            <a:pPr eaLnBrk="1" hangingPunct="1">
              <a:spcBef>
                <a:spcPct val="0"/>
              </a:spcBef>
            </a:pPr>
            <a:endParaRPr lang="en-US" altLang="en-US" sz="1000" smtClean="0"/>
          </a:p>
          <a:p>
            <a:pPr eaLnBrk="1" hangingPunct="1">
              <a:spcBef>
                <a:spcPct val="0"/>
              </a:spcBef>
            </a:pPr>
            <a:r>
              <a:rPr lang="en-US" altLang="en-US" sz="1000" smtClean="0"/>
              <a:t>DRED SCOTT DECISION:  Supreme Court ruled that African Americans were not citizens and that Congress could not ban slavery in any federal territory</a:t>
            </a:r>
          </a:p>
          <a:p>
            <a:pPr eaLnBrk="1" hangingPunct="1">
              <a:spcBef>
                <a:spcPct val="0"/>
              </a:spcBef>
            </a:pPr>
            <a:endParaRPr lang="en-US" altLang="en-US" sz="1000" smtClean="0"/>
          </a:p>
          <a:p>
            <a:pPr eaLnBrk="1" hangingPunct="1">
              <a:spcBef>
                <a:spcPct val="0"/>
              </a:spcBef>
            </a:pPr>
            <a:r>
              <a:rPr lang="en-US" altLang="en-US" sz="1000" smtClean="0"/>
              <a:t>JOHN BROWN’S RAID: John Brown led a group of ABOLITIONISTS in a raid on a federal armory in Harpers Ferry, Virginia in order to start a slave revolt; Brown and his followers were hung for treason</a:t>
            </a:r>
          </a:p>
          <a:p>
            <a:pPr eaLnBrk="1" hangingPunct="1">
              <a:spcBef>
                <a:spcPct val="0"/>
              </a:spcBef>
            </a:pPr>
            <a:endParaRPr lang="en-US" altLang="en-US" sz="1000" smtClean="0"/>
          </a:p>
          <a:p>
            <a:pPr eaLnBrk="1" hangingPunct="1">
              <a:spcBef>
                <a:spcPct val="0"/>
              </a:spcBef>
            </a:pPr>
            <a:r>
              <a:rPr lang="en-US" altLang="en-US" sz="1000" smtClean="0"/>
              <a:t>LINCOLN ELECTED PRESIDENT: Southerners feared that would support the abolition of slavery (Lincoln was a Republican from Illinois and the party supported the abolition of slavery) and led SOUTH CAROLINA AND OTHER SOUTHERN STATES TO SECEDE FROM THE UNION BEGINIING IN 1860 (TEXAS WOULD SECEDE ON MARCH 2, 1861 (March 2 is Texas Independence Day)</a:t>
            </a:r>
          </a:p>
        </p:txBody>
      </p:sp>
    </p:spTree>
    <p:extLst>
      <p:ext uri="{BB962C8B-B14F-4D97-AF65-F5344CB8AC3E}">
        <p14:creationId xmlns:p14="http://schemas.microsoft.com/office/powerpoint/2010/main" val="3451890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u="sng">
                <a:solidFill>
                  <a:schemeClr val="tx1"/>
                </a:solidFill>
                <a:latin typeface="Arial" panose="020B0604020202020204" pitchFamily="34" charset="0"/>
                <a:ea typeface="MS PGothic" panose="020B0600070205080204" pitchFamily="34" charset="-128"/>
              </a:defRPr>
            </a:lvl1pPr>
            <a:lvl2pPr marL="742950" indent="-285750">
              <a:defRPr b="1" u="sng">
                <a:solidFill>
                  <a:schemeClr val="tx1"/>
                </a:solidFill>
                <a:latin typeface="Arial" panose="020B0604020202020204" pitchFamily="34" charset="0"/>
                <a:ea typeface="MS PGothic" panose="020B0600070205080204" pitchFamily="34" charset="-128"/>
              </a:defRPr>
            </a:lvl2pPr>
            <a:lvl3pPr marL="1143000" indent="-228600">
              <a:defRPr b="1" u="sng">
                <a:solidFill>
                  <a:schemeClr val="tx1"/>
                </a:solidFill>
                <a:latin typeface="Arial" panose="020B0604020202020204" pitchFamily="34" charset="0"/>
                <a:ea typeface="MS PGothic" panose="020B0600070205080204" pitchFamily="34" charset="-128"/>
              </a:defRPr>
            </a:lvl3pPr>
            <a:lvl4pPr marL="1600200" indent="-228600">
              <a:defRPr b="1" u="sng">
                <a:solidFill>
                  <a:schemeClr val="tx1"/>
                </a:solidFill>
                <a:latin typeface="Arial" panose="020B0604020202020204" pitchFamily="34" charset="0"/>
                <a:ea typeface="MS PGothic" panose="020B0600070205080204" pitchFamily="34" charset="-128"/>
              </a:defRPr>
            </a:lvl4pPr>
            <a:lvl5pPr marL="2057400" indent="-228600">
              <a:defRPr b="1"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u="sng">
                <a:solidFill>
                  <a:schemeClr val="tx1"/>
                </a:solidFill>
                <a:latin typeface="Arial" panose="020B0604020202020204" pitchFamily="34" charset="0"/>
                <a:ea typeface="MS PGothic" panose="020B0600070205080204" pitchFamily="34" charset="-128"/>
              </a:defRPr>
            </a:lvl9pPr>
          </a:lstStyle>
          <a:p>
            <a:fld id="{799912F9-B01E-45A9-8C41-EBD983C24D67}" type="slidenum">
              <a:rPr lang="en-US" altLang="en-US" b="0" u="none"/>
              <a:pPr/>
              <a:t>8</a:t>
            </a:fld>
            <a:endParaRPr lang="en-US" altLang="en-US" b="0" u="none"/>
          </a:p>
        </p:txBody>
      </p:sp>
    </p:spTree>
    <p:extLst>
      <p:ext uri="{BB962C8B-B14F-4D97-AF65-F5344CB8AC3E}">
        <p14:creationId xmlns:p14="http://schemas.microsoft.com/office/powerpoint/2010/main" val="4201099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u="sng">
                <a:solidFill>
                  <a:schemeClr val="tx1"/>
                </a:solidFill>
                <a:latin typeface="Arial" panose="020B0604020202020204" pitchFamily="34" charset="0"/>
                <a:ea typeface="MS PGothic" panose="020B0600070205080204" pitchFamily="34" charset="-128"/>
              </a:defRPr>
            </a:lvl1pPr>
            <a:lvl2pPr marL="742950" indent="-285750">
              <a:defRPr b="1" u="sng">
                <a:solidFill>
                  <a:schemeClr val="tx1"/>
                </a:solidFill>
                <a:latin typeface="Arial" panose="020B0604020202020204" pitchFamily="34" charset="0"/>
                <a:ea typeface="MS PGothic" panose="020B0600070205080204" pitchFamily="34" charset="-128"/>
              </a:defRPr>
            </a:lvl2pPr>
            <a:lvl3pPr marL="1143000" indent="-228600">
              <a:defRPr b="1" u="sng">
                <a:solidFill>
                  <a:schemeClr val="tx1"/>
                </a:solidFill>
                <a:latin typeface="Arial" panose="020B0604020202020204" pitchFamily="34" charset="0"/>
                <a:ea typeface="MS PGothic" panose="020B0600070205080204" pitchFamily="34" charset="-128"/>
              </a:defRPr>
            </a:lvl3pPr>
            <a:lvl4pPr marL="1600200" indent="-228600">
              <a:defRPr b="1" u="sng">
                <a:solidFill>
                  <a:schemeClr val="tx1"/>
                </a:solidFill>
                <a:latin typeface="Arial" panose="020B0604020202020204" pitchFamily="34" charset="0"/>
                <a:ea typeface="MS PGothic" panose="020B0600070205080204" pitchFamily="34" charset="-128"/>
              </a:defRPr>
            </a:lvl4pPr>
            <a:lvl5pPr marL="2057400" indent="-228600">
              <a:defRPr b="1" u="sng">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u="sng">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u="sng">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u="sng">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u="sng">
                <a:solidFill>
                  <a:schemeClr val="tx1"/>
                </a:solidFill>
                <a:latin typeface="Arial" panose="020B0604020202020204" pitchFamily="34" charset="0"/>
                <a:ea typeface="MS PGothic" panose="020B0600070205080204" pitchFamily="34" charset="-128"/>
              </a:defRPr>
            </a:lvl9pPr>
          </a:lstStyle>
          <a:p>
            <a:fld id="{27398B3D-4914-4B99-B495-FC7E87412936}" type="slidenum">
              <a:rPr lang="en-US" altLang="en-US" b="0" u="none"/>
              <a:pPr/>
              <a:t>9</a:t>
            </a:fld>
            <a:endParaRPr lang="en-US" altLang="en-US" b="0" u="none"/>
          </a:p>
        </p:txBody>
      </p:sp>
    </p:spTree>
    <p:extLst>
      <p:ext uri="{BB962C8B-B14F-4D97-AF65-F5344CB8AC3E}">
        <p14:creationId xmlns:p14="http://schemas.microsoft.com/office/powerpoint/2010/main" val="1683184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BC3344-7978-4D2D-BD2E-7E77AAC7025A}"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4DCC1B-5F69-4E75-B9EA-0479ED335D28}" type="slidenum">
              <a:rPr lang="en-US" smtClean="0"/>
              <a:t>‹#›</a:t>
            </a:fld>
            <a:endParaRPr lang="en-US"/>
          </a:p>
        </p:txBody>
      </p:sp>
    </p:spTree>
    <p:extLst>
      <p:ext uri="{BB962C8B-B14F-4D97-AF65-F5344CB8AC3E}">
        <p14:creationId xmlns:p14="http://schemas.microsoft.com/office/powerpoint/2010/main" val="3519933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BC3344-7978-4D2D-BD2E-7E77AAC7025A}"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4DCC1B-5F69-4E75-B9EA-0479ED335D28}" type="slidenum">
              <a:rPr lang="en-US" smtClean="0"/>
              <a:t>‹#›</a:t>
            </a:fld>
            <a:endParaRPr lang="en-US"/>
          </a:p>
        </p:txBody>
      </p:sp>
    </p:spTree>
    <p:extLst>
      <p:ext uri="{BB962C8B-B14F-4D97-AF65-F5344CB8AC3E}">
        <p14:creationId xmlns:p14="http://schemas.microsoft.com/office/powerpoint/2010/main" val="4024988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BC3344-7978-4D2D-BD2E-7E77AAC7025A}"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4DCC1B-5F69-4E75-B9EA-0479ED335D28}" type="slidenum">
              <a:rPr lang="en-US" smtClean="0"/>
              <a:t>‹#›</a:t>
            </a:fld>
            <a:endParaRPr lang="en-US"/>
          </a:p>
        </p:txBody>
      </p:sp>
    </p:spTree>
    <p:extLst>
      <p:ext uri="{BB962C8B-B14F-4D97-AF65-F5344CB8AC3E}">
        <p14:creationId xmlns:p14="http://schemas.microsoft.com/office/powerpoint/2010/main" val="4159763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1981200"/>
            <a:ext cx="5384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09600" y="4114800"/>
            <a:ext cx="5384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6197600" y="1981200"/>
            <a:ext cx="538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8459A883-59DE-4153-A8E6-62EAC316167D}" type="slidenum">
              <a:rPr lang="en-US" altLang="en-US"/>
              <a:pPr>
                <a:defRPr/>
              </a:pPr>
              <a:t>‹#›</a:t>
            </a:fld>
            <a:endParaRPr lang="en-US" altLang="en-US"/>
          </a:p>
        </p:txBody>
      </p:sp>
    </p:spTree>
    <p:extLst>
      <p:ext uri="{BB962C8B-B14F-4D97-AF65-F5344CB8AC3E}">
        <p14:creationId xmlns:p14="http://schemas.microsoft.com/office/powerpoint/2010/main" val="840621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981200"/>
            <a:ext cx="538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7600" y="1981200"/>
            <a:ext cx="538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C94B1C-6B1A-439A-8688-33B27D2ED1F6}" type="slidenum">
              <a:rPr lang="en-US" altLang="en-US"/>
              <a:pPr>
                <a:defRPr/>
              </a:pPr>
              <a:t>‹#›</a:t>
            </a:fld>
            <a:endParaRPr lang="en-US" altLang="en-US"/>
          </a:p>
        </p:txBody>
      </p:sp>
    </p:spTree>
    <p:extLst>
      <p:ext uri="{BB962C8B-B14F-4D97-AF65-F5344CB8AC3E}">
        <p14:creationId xmlns:p14="http://schemas.microsoft.com/office/powerpoint/2010/main" val="2204074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BC3344-7978-4D2D-BD2E-7E77AAC7025A}"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4DCC1B-5F69-4E75-B9EA-0479ED335D28}" type="slidenum">
              <a:rPr lang="en-US" smtClean="0"/>
              <a:t>‹#›</a:t>
            </a:fld>
            <a:endParaRPr lang="en-US"/>
          </a:p>
        </p:txBody>
      </p:sp>
    </p:spTree>
    <p:extLst>
      <p:ext uri="{BB962C8B-B14F-4D97-AF65-F5344CB8AC3E}">
        <p14:creationId xmlns:p14="http://schemas.microsoft.com/office/powerpoint/2010/main" val="961251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ABC3344-7978-4D2D-BD2E-7E77AAC7025A}"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4DCC1B-5F69-4E75-B9EA-0479ED335D28}" type="slidenum">
              <a:rPr lang="en-US" smtClean="0"/>
              <a:t>‹#›</a:t>
            </a:fld>
            <a:endParaRPr lang="en-US"/>
          </a:p>
        </p:txBody>
      </p:sp>
    </p:spTree>
    <p:extLst>
      <p:ext uri="{BB962C8B-B14F-4D97-AF65-F5344CB8AC3E}">
        <p14:creationId xmlns:p14="http://schemas.microsoft.com/office/powerpoint/2010/main" val="2640854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BC3344-7978-4D2D-BD2E-7E77AAC7025A}" type="datetimeFigureOut">
              <a:rPr lang="en-US" smtClean="0"/>
              <a:t>3/29/2018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4DCC1B-5F69-4E75-B9EA-0479ED335D28}" type="slidenum">
              <a:rPr lang="en-US" smtClean="0"/>
              <a:t>‹#›</a:t>
            </a:fld>
            <a:endParaRPr lang="en-US"/>
          </a:p>
        </p:txBody>
      </p:sp>
    </p:spTree>
    <p:extLst>
      <p:ext uri="{BB962C8B-B14F-4D97-AF65-F5344CB8AC3E}">
        <p14:creationId xmlns:p14="http://schemas.microsoft.com/office/powerpoint/2010/main" val="816614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BC3344-7978-4D2D-BD2E-7E77AAC7025A}" type="datetimeFigureOut">
              <a:rPr lang="en-US" smtClean="0"/>
              <a:t>3/29/2018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4DCC1B-5F69-4E75-B9EA-0479ED335D28}" type="slidenum">
              <a:rPr lang="en-US" smtClean="0"/>
              <a:t>‹#›</a:t>
            </a:fld>
            <a:endParaRPr lang="en-US"/>
          </a:p>
        </p:txBody>
      </p:sp>
    </p:spTree>
    <p:extLst>
      <p:ext uri="{BB962C8B-B14F-4D97-AF65-F5344CB8AC3E}">
        <p14:creationId xmlns:p14="http://schemas.microsoft.com/office/powerpoint/2010/main" val="805541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BC3344-7978-4D2D-BD2E-7E77AAC7025A}" type="datetimeFigureOut">
              <a:rPr lang="en-US" smtClean="0"/>
              <a:t>3/29/2018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4DCC1B-5F69-4E75-B9EA-0479ED335D28}" type="slidenum">
              <a:rPr lang="en-US" smtClean="0"/>
              <a:t>‹#›</a:t>
            </a:fld>
            <a:endParaRPr lang="en-US"/>
          </a:p>
        </p:txBody>
      </p:sp>
    </p:spTree>
    <p:extLst>
      <p:ext uri="{BB962C8B-B14F-4D97-AF65-F5344CB8AC3E}">
        <p14:creationId xmlns:p14="http://schemas.microsoft.com/office/powerpoint/2010/main" val="3428060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BC3344-7978-4D2D-BD2E-7E77AAC7025A}" type="datetimeFigureOut">
              <a:rPr lang="en-US" smtClean="0"/>
              <a:t>3/29/2018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4DCC1B-5F69-4E75-B9EA-0479ED335D28}" type="slidenum">
              <a:rPr lang="en-US" smtClean="0"/>
              <a:t>‹#›</a:t>
            </a:fld>
            <a:endParaRPr lang="en-US"/>
          </a:p>
        </p:txBody>
      </p:sp>
    </p:spTree>
    <p:extLst>
      <p:ext uri="{BB962C8B-B14F-4D97-AF65-F5344CB8AC3E}">
        <p14:creationId xmlns:p14="http://schemas.microsoft.com/office/powerpoint/2010/main" val="868536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ABC3344-7978-4D2D-BD2E-7E77AAC7025A}" type="datetimeFigureOut">
              <a:rPr lang="en-US" smtClean="0"/>
              <a:t>3/29/2018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4DCC1B-5F69-4E75-B9EA-0479ED335D28}" type="slidenum">
              <a:rPr lang="en-US" smtClean="0"/>
              <a:t>‹#›</a:t>
            </a:fld>
            <a:endParaRPr lang="en-US"/>
          </a:p>
        </p:txBody>
      </p:sp>
    </p:spTree>
    <p:extLst>
      <p:ext uri="{BB962C8B-B14F-4D97-AF65-F5344CB8AC3E}">
        <p14:creationId xmlns:p14="http://schemas.microsoft.com/office/powerpoint/2010/main" val="1227408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ABC3344-7978-4D2D-BD2E-7E77AAC7025A}" type="datetimeFigureOut">
              <a:rPr lang="en-US" smtClean="0"/>
              <a:t>3/29/2018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4DCC1B-5F69-4E75-B9EA-0479ED335D28}" type="slidenum">
              <a:rPr lang="en-US" smtClean="0"/>
              <a:t>‹#›</a:t>
            </a:fld>
            <a:endParaRPr lang="en-US"/>
          </a:p>
        </p:txBody>
      </p:sp>
    </p:spTree>
    <p:extLst>
      <p:ext uri="{BB962C8B-B14F-4D97-AF65-F5344CB8AC3E}">
        <p14:creationId xmlns:p14="http://schemas.microsoft.com/office/powerpoint/2010/main" val="708674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BC3344-7978-4D2D-BD2E-7E77AAC7025A}" type="datetimeFigureOut">
              <a:rPr lang="en-US" smtClean="0"/>
              <a:t>3/29/2018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4DCC1B-5F69-4E75-B9EA-0479ED335D28}" type="slidenum">
              <a:rPr lang="en-US" smtClean="0"/>
              <a:t>‹#›</a:t>
            </a:fld>
            <a:endParaRPr lang="en-US"/>
          </a:p>
        </p:txBody>
      </p:sp>
    </p:spTree>
    <p:extLst>
      <p:ext uri="{BB962C8B-B14F-4D97-AF65-F5344CB8AC3E}">
        <p14:creationId xmlns:p14="http://schemas.microsoft.com/office/powerpoint/2010/main" val="18190601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upload.wikimedia.org/wikipedia/commons/3/3a/CSA_FLAG_28.11.1861-1.5.1863.sv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hyperlink" Target="http://upload.wikimedia.org/wikipedia/commons/5/5f/Cotton_gin_harpers.jp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15.jpeg"/><Relationship Id="rId9" Type="http://schemas.openxmlformats.org/officeDocument/2006/relationships/image" Target="../media/image14.jpeg"/></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0.jpeg"/><Relationship Id="rId4" Type="http://schemas.openxmlformats.org/officeDocument/2006/relationships/image" Target="../media/image16.jpeg"/><Relationship Id="rId9"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1"/>
          <p:cNvSpPr>
            <a:spLocks noChangeArrowheads="1"/>
          </p:cNvSpPr>
          <p:nvPr/>
        </p:nvSpPr>
        <p:spPr bwMode="auto">
          <a:xfrm>
            <a:off x="1752600" y="4419600"/>
            <a:ext cx="3810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buFontTx/>
              <a:buNone/>
            </a:pPr>
            <a:endParaRPr lang="en-US" altLang="en-US"/>
          </a:p>
        </p:txBody>
      </p:sp>
      <p:pic>
        <p:nvPicPr>
          <p:cNvPr id="14339" name="Picture 19" descr="File:CSA FLAG 28.11.1861-1.5.1863.sv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3505200"/>
            <a:ext cx="4419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152401"/>
            <a:ext cx="4191000" cy="394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2"/>
          <p:cNvSpPr txBox="1">
            <a:spLocks noChangeArrowheads="1"/>
          </p:cNvSpPr>
          <p:nvPr/>
        </p:nvSpPr>
        <p:spPr bwMode="auto">
          <a:xfrm>
            <a:off x="6019800" y="304800"/>
            <a:ext cx="4419600" cy="4154488"/>
          </a:xfrm>
          <a:prstGeom prst="rect">
            <a:avLst/>
          </a:prstGeom>
          <a:noFill/>
          <a:ln>
            <a:noFill/>
          </a:ln>
          <a:effectLst>
            <a:outerShdw blurRad="63500" dist="29783" dir="3885598" algn="ctr" rotWithShape="0">
              <a:srgbClr val="000000">
                <a:alpha val="74998"/>
              </a:srgbClr>
            </a:outerShdw>
          </a:effectLst>
          <a:extLst>
            <a:ext uri="{909E8E84-426E-40dd-AFC4-6F175D3DCCD1}"/>
            <a:ext uri="{91240B29-F687-4f45-9708-019B960494DF}"/>
          </a:extLst>
        </p:spPr>
        <p:txBody>
          <a:bodyPr>
            <a:spAutoFit/>
          </a:bodyPr>
          <a:lstStyle/>
          <a:p>
            <a:pPr algn="ctr" eaLnBrk="1" hangingPunct="1">
              <a:spcBef>
                <a:spcPct val="50000"/>
              </a:spcBef>
              <a:defRPr/>
            </a:pPr>
            <a:r>
              <a:rPr lang="en-US" sz="8800" dirty="0">
                <a:effectLst>
                  <a:outerShdw blurRad="38100" dist="38100" dir="2700000" algn="tl">
                    <a:srgbClr val="000000"/>
                  </a:outerShdw>
                </a:effectLst>
                <a:latin typeface="BilboDisplay" pitchFamily="2" charset="0"/>
              </a:rPr>
              <a:t>Texans Go to War</a:t>
            </a:r>
          </a:p>
        </p:txBody>
      </p:sp>
    </p:spTree>
    <p:extLst>
      <p:ext uri="{BB962C8B-B14F-4D97-AF65-F5344CB8AC3E}">
        <p14:creationId xmlns:p14="http://schemas.microsoft.com/office/powerpoint/2010/main" val="27722340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sz="half" idx="1"/>
          </p:nvPr>
        </p:nvSpPr>
        <p:spPr>
          <a:xfrm>
            <a:off x="1524000" y="152400"/>
            <a:ext cx="4495800" cy="6705600"/>
          </a:xfrm>
        </p:spPr>
        <p:txBody>
          <a:bodyPr/>
          <a:lstStyle/>
          <a:p>
            <a:pPr eaLnBrk="1" hangingPunct="1">
              <a:buFontTx/>
              <a:buNone/>
            </a:pPr>
            <a:r>
              <a:rPr lang="en-US" altLang="en-US" b="1" smtClean="0">
                <a:solidFill>
                  <a:srgbClr val="C00000"/>
                </a:solidFill>
              </a:rPr>
              <a:t>    President of the United States of America</a:t>
            </a:r>
          </a:p>
          <a:p>
            <a:pPr eaLnBrk="1" hangingPunct="1"/>
            <a:endParaRPr lang="en-US" altLang="en-US" b="1" smtClean="0">
              <a:solidFill>
                <a:srgbClr val="C00000"/>
              </a:solidFill>
            </a:endParaRPr>
          </a:p>
          <a:p>
            <a:pPr eaLnBrk="1" hangingPunct="1"/>
            <a:endParaRPr lang="en-US" altLang="en-US" b="1" smtClean="0">
              <a:solidFill>
                <a:srgbClr val="C00000"/>
              </a:solidFill>
            </a:endParaRPr>
          </a:p>
          <a:p>
            <a:pPr eaLnBrk="1" hangingPunct="1"/>
            <a:endParaRPr lang="en-US" altLang="en-US" b="1" smtClean="0">
              <a:solidFill>
                <a:srgbClr val="C00000"/>
              </a:solidFill>
            </a:endParaRPr>
          </a:p>
          <a:p>
            <a:pPr eaLnBrk="1" hangingPunct="1"/>
            <a:endParaRPr lang="en-US" altLang="en-US" b="1" smtClean="0">
              <a:solidFill>
                <a:srgbClr val="C00000"/>
              </a:solidFill>
            </a:endParaRPr>
          </a:p>
          <a:p>
            <a:pPr eaLnBrk="1" hangingPunct="1"/>
            <a:endParaRPr lang="en-US" altLang="en-US" b="1" smtClean="0">
              <a:solidFill>
                <a:srgbClr val="C00000"/>
              </a:solidFill>
            </a:endParaRPr>
          </a:p>
          <a:p>
            <a:pPr eaLnBrk="1" hangingPunct="1"/>
            <a:endParaRPr lang="en-US" altLang="en-US" b="1" smtClean="0">
              <a:solidFill>
                <a:srgbClr val="C00000"/>
              </a:solidFill>
            </a:endParaRPr>
          </a:p>
          <a:p>
            <a:pPr eaLnBrk="1" hangingPunct="1"/>
            <a:endParaRPr lang="en-US" altLang="en-US" b="1" smtClean="0">
              <a:solidFill>
                <a:srgbClr val="C00000"/>
              </a:solidFill>
            </a:endParaRPr>
          </a:p>
          <a:p>
            <a:pPr eaLnBrk="1" hangingPunct="1"/>
            <a:endParaRPr lang="en-US" altLang="en-US" b="1" smtClean="0">
              <a:solidFill>
                <a:srgbClr val="C00000"/>
              </a:solidFill>
            </a:endParaRPr>
          </a:p>
          <a:p>
            <a:pPr eaLnBrk="1" hangingPunct="1"/>
            <a:endParaRPr lang="en-US" altLang="en-US" b="1" smtClean="0">
              <a:solidFill>
                <a:srgbClr val="C00000"/>
              </a:solidFill>
            </a:endParaRPr>
          </a:p>
          <a:p>
            <a:pPr eaLnBrk="1" hangingPunct="1">
              <a:buFontTx/>
              <a:buNone/>
            </a:pPr>
            <a:r>
              <a:rPr lang="en-US" altLang="en-US" b="1" smtClean="0">
                <a:solidFill>
                  <a:srgbClr val="C00000"/>
                </a:solidFill>
              </a:rPr>
              <a:t>     Abraham Lincoln</a:t>
            </a:r>
          </a:p>
        </p:txBody>
      </p:sp>
      <p:sp>
        <p:nvSpPr>
          <p:cNvPr id="30723" name="Rectangle 4"/>
          <p:cNvSpPr>
            <a:spLocks noGrp="1" noChangeArrowheads="1"/>
          </p:cNvSpPr>
          <p:nvPr>
            <p:ph type="body" sz="half" idx="2"/>
          </p:nvPr>
        </p:nvSpPr>
        <p:spPr>
          <a:xfrm>
            <a:off x="6324600" y="122238"/>
            <a:ext cx="4343400" cy="6735762"/>
          </a:xfrm>
        </p:spPr>
        <p:txBody>
          <a:bodyPr/>
          <a:lstStyle/>
          <a:p>
            <a:pPr eaLnBrk="1" hangingPunct="1">
              <a:buFontTx/>
              <a:buNone/>
            </a:pPr>
            <a:r>
              <a:rPr lang="en-US" altLang="en-US" b="1" smtClean="0">
                <a:solidFill>
                  <a:srgbClr val="C00000"/>
                </a:solidFill>
              </a:rPr>
              <a:t>   President of the Confederate States of America</a:t>
            </a:r>
          </a:p>
          <a:p>
            <a:pPr eaLnBrk="1" hangingPunct="1"/>
            <a:endParaRPr lang="en-US" altLang="en-US" b="1" smtClean="0">
              <a:solidFill>
                <a:srgbClr val="C00000"/>
              </a:solidFill>
            </a:endParaRPr>
          </a:p>
          <a:p>
            <a:pPr eaLnBrk="1" hangingPunct="1"/>
            <a:endParaRPr lang="en-US" altLang="en-US" b="1" smtClean="0">
              <a:solidFill>
                <a:srgbClr val="C00000"/>
              </a:solidFill>
            </a:endParaRPr>
          </a:p>
          <a:p>
            <a:pPr eaLnBrk="1" hangingPunct="1"/>
            <a:endParaRPr lang="en-US" altLang="en-US" b="1" smtClean="0">
              <a:solidFill>
                <a:srgbClr val="C00000"/>
              </a:solidFill>
            </a:endParaRPr>
          </a:p>
          <a:p>
            <a:pPr eaLnBrk="1" hangingPunct="1"/>
            <a:endParaRPr lang="en-US" altLang="en-US" b="1" smtClean="0">
              <a:solidFill>
                <a:srgbClr val="C00000"/>
              </a:solidFill>
            </a:endParaRPr>
          </a:p>
          <a:p>
            <a:pPr eaLnBrk="1" hangingPunct="1"/>
            <a:endParaRPr lang="en-US" altLang="en-US" b="1" smtClean="0">
              <a:solidFill>
                <a:srgbClr val="C00000"/>
              </a:solidFill>
            </a:endParaRPr>
          </a:p>
          <a:p>
            <a:pPr eaLnBrk="1" hangingPunct="1"/>
            <a:endParaRPr lang="en-US" altLang="en-US" b="1" smtClean="0">
              <a:solidFill>
                <a:srgbClr val="C00000"/>
              </a:solidFill>
            </a:endParaRPr>
          </a:p>
          <a:p>
            <a:pPr eaLnBrk="1" hangingPunct="1"/>
            <a:endParaRPr lang="en-US" altLang="en-US" b="1" smtClean="0">
              <a:solidFill>
                <a:srgbClr val="C00000"/>
              </a:solidFill>
            </a:endParaRPr>
          </a:p>
          <a:p>
            <a:pPr eaLnBrk="1" hangingPunct="1"/>
            <a:endParaRPr lang="en-US" altLang="en-US" b="1" smtClean="0">
              <a:solidFill>
                <a:srgbClr val="C00000"/>
              </a:solidFill>
            </a:endParaRPr>
          </a:p>
          <a:p>
            <a:pPr eaLnBrk="1" hangingPunct="1">
              <a:buFontTx/>
              <a:buNone/>
            </a:pPr>
            <a:r>
              <a:rPr lang="en-US" altLang="en-US" b="1" smtClean="0">
                <a:solidFill>
                  <a:srgbClr val="C00000"/>
                </a:solidFill>
              </a:rPr>
              <a:t>                                   Jefferson Davis</a:t>
            </a:r>
          </a:p>
        </p:txBody>
      </p:sp>
      <p:pic>
        <p:nvPicPr>
          <p:cNvPr id="30724" name="Picture 6" descr="linc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1" y="1143000"/>
            <a:ext cx="3248025"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8" descr="jefferson%20davis%20test%20pic"/>
          <p:cNvPicPr>
            <a:picLocks noChangeAspect="1" noChangeArrowheads="1"/>
          </p:cNvPicPr>
          <p:nvPr/>
        </p:nvPicPr>
        <p:blipFill>
          <a:blip r:embed="rId4">
            <a:extLst>
              <a:ext uri="{28A0092B-C50C-407E-A947-70E740481C1C}">
                <a14:useLocalDpi xmlns:a14="http://schemas.microsoft.com/office/drawing/2010/main" val="0"/>
              </a:ext>
            </a:extLst>
          </a:blip>
          <a:srcRect t="9717"/>
          <a:stretch>
            <a:fillRect/>
          </a:stretch>
        </p:blipFill>
        <p:spPr bwMode="auto">
          <a:xfrm>
            <a:off x="6686550" y="1466850"/>
            <a:ext cx="314325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64194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Grp="1" noChangeArrowheads="1"/>
          </p:cNvSpPr>
          <p:nvPr>
            <p:ph type="body" sz="half" idx="1"/>
          </p:nvPr>
        </p:nvSpPr>
        <p:spPr>
          <a:xfrm>
            <a:off x="1600200" y="76200"/>
            <a:ext cx="4038600" cy="6781800"/>
          </a:xfrm>
        </p:spPr>
        <p:txBody>
          <a:bodyPr/>
          <a:lstStyle/>
          <a:p>
            <a:pPr eaLnBrk="1" hangingPunct="1">
              <a:buFontTx/>
              <a:buNone/>
            </a:pPr>
            <a:r>
              <a:rPr lang="en-US" altLang="en-US" b="1" smtClean="0">
                <a:solidFill>
                  <a:srgbClr val="C00000"/>
                </a:solidFill>
              </a:rPr>
              <a:t>General of the Union</a:t>
            </a:r>
          </a:p>
          <a:p>
            <a:pPr eaLnBrk="1" hangingPunct="1">
              <a:buFontTx/>
              <a:buNone/>
            </a:pPr>
            <a:endParaRPr lang="en-US" altLang="en-US" b="1" smtClean="0">
              <a:solidFill>
                <a:srgbClr val="C00000"/>
              </a:solidFill>
            </a:endParaRPr>
          </a:p>
          <a:p>
            <a:pPr eaLnBrk="1" hangingPunct="1">
              <a:buFontTx/>
              <a:buNone/>
            </a:pPr>
            <a:endParaRPr lang="en-US" altLang="en-US" b="1" smtClean="0">
              <a:solidFill>
                <a:srgbClr val="C00000"/>
              </a:solidFill>
            </a:endParaRPr>
          </a:p>
          <a:p>
            <a:pPr eaLnBrk="1" hangingPunct="1">
              <a:buFontTx/>
              <a:buNone/>
            </a:pPr>
            <a:endParaRPr lang="en-US" altLang="en-US" b="1" smtClean="0">
              <a:solidFill>
                <a:srgbClr val="C00000"/>
              </a:solidFill>
            </a:endParaRPr>
          </a:p>
          <a:p>
            <a:pPr eaLnBrk="1" hangingPunct="1">
              <a:buFontTx/>
              <a:buNone/>
            </a:pPr>
            <a:endParaRPr lang="en-US" altLang="en-US" b="1" smtClean="0">
              <a:solidFill>
                <a:srgbClr val="C00000"/>
              </a:solidFill>
            </a:endParaRPr>
          </a:p>
          <a:p>
            <a:pPr eaLnBrk="1" hangingPunct="1">
              <a:buFontTx/>
              <a:buNone/>
            </a:pPr>
            <a:endParaRPr lang="en-US" altLang="en-US" b="1" smtClean="0">
              <a:solidFill>
                <a:srgbClr val="C00000"/>
              </a:solidFill>
            </a:endParaRPr>
          </a:p>
          <a:p>
            <a:pPr eaLnBrk="1" hangingPunct="1">
              <a:buFontTx/>
              <a:buNone/>
            </a:pPr>
            <a:endParaRPr lang="en-US" altLang="en-US" b="1" smtClean="0">
              <a:solidFill>
                <a:srgbClr val="C00000"/>
              </a:solidFill>
            </a:endParaRPr>
          </a:p>
          <a:p>
            <a:pPr eaLnBrk="1" hangingPunct="1">
              <a:buFontTx/>
              <a:buNone/>
            </a:pPr>
            <a:endParaRPr lang="en-US" altLang="en-US" b="1" smtClean="0">
              <a:solidFill>
                <a:srgbClr val="C00000"/>
              </a:solidFill>
            </a:endParaRPr>
          </a:p>
          <a:p>
            <a:pPr eaLnBrk="1" hangingPunct="1">
              <a:buFontTx/>
              <a:buNone/>
            </a:pPr>
            <a:endParaRPr lang="en-US" altLang="en-US" b="1" smtClean="0">
              <a:solidFill>
                <a:srgbClr val="C00000"/>
              </a:solidFill>
            </a:endParaRPr>
          </a:p>
          <a:p>
            <a:pPr eaLnBrk="1" hangingPunct="1">
              <a:buFontTx/>
              <a:buNone/>
            </a:pPr>
            <a:endParaRPr lang="en-US" altLang="en-US" b="1" smtClean="0">
              <a:solidFill>
                <a:srgbClr val="C00000"/>
              </a:solidFill>
            </a:endParaRPr>
          </a:p>
          <a:p>
            <a:pPr eaLnBrk="1" hangingPunct="1">
              <a:buFontTx/>
              <a:buNone/>
            </a:pPr>
            <a:endParaRPr lang="en-US" altLang="en-US" b="1" smtClean="0">
              <a:solidFill>
                <a:srgbClr val="C00000"/>
              </a:solidFill>
            </a:endParaRPr>
          </a:p>
          <a:p>
            <a:pPr eaLnBrk="1" hangingPunct="1">
              <a:buFontTx/>
              <a:buNone/>
            </a:pPr>
            <a:r>
              <a:rPr lang="en-US" altLang="en-US" b="1" smtClean="0">
                <a:solidFill>
                  <a:srgbClr val="C00000"/>
                </a:solidFill>
              </a:rPr>
              <a:t>Ulysses S. Grant</a:t>
            </a:r>
          </a:p>
        </p:txBody>
      </p:sp>
      <p:sp>
        <p:nvSpPr>
          <p:cNvPr id="32771" name="Rectangle 6"/>
          <p:cNvSpPr>
            <a:spLocks noGrp="1" noChangeArrowheads="1"/>
          </p:cNvSpPr>
          <p:nvPr>
            <p:ph type="body" sz="half" idx="2"/>
          </p:nvPr>
        </p:nvSpPr>
        <p:spPr>
          <a:xfrm>
            <a:off x="5791200" y="122238"/>
            <a:ext cx="4876800" cy="6735762"/>
          </a:xfrm>
        </p:spPr>
        <p:txBody>
          <a:bodyPr/>
          <a:lstStyle/>
          <a:p>
            <a:pPr eaLnBrk="1" hangingPunct="1">
              <a:buFontTx/>
              <a:buNone/>
            </a:pPr>
            <a:r>
              <a:rPr lang="en-US" altLang="en-US" b="1" smtClean="0">
                <a:solidFill>
                  <a:srgbClr val="C00000"/>
                </a:solidFill>
              </a:rPr>
              <a:t>General of the Confederacy</a:t>
            </a:r>
          </a:p>
          <a:p>
            <a:pPr eaLnBrk="1" hangingPunct="1">
              <a:buFontTx/>
              <a:buNone/>
            </a:pPr>
            <a:endParaRPr lang="en-US" altLang="en-US" b="1" smtClean="0">
              <a:solidFill>
                <a:srgbClr val="C00000"/>
              </a:solidFill>
            </a:endParaRPr>
          </a:p>
          <a:p>
            <a:pPr eaLnBrk="1" hangingPunct="1">
              <a:buFontTx/>
              <a:buNone/>
            </a:pPr>
            <a:endParaRPr lang="en-US" altLang="en-US" b="1" smtClean="0">
              <a:solidFill>
                <a:srgbClr val="C00000"/>
              </a:solidFill>
            </a:endParaRPr>
          </a:p>
          <a:p>
            <a:pPr eaLnBrk="1" hangingPunct="1">
              <a:buFontTx/>
              <a:buNone/>
            </a:pPr>
            <a:endParaRPr lang="en-US" altLang="en-US" b="1" smtClean="0">
              <a:solidFill>
                <a:srgbClr val="C00000"/>
              </a:solidFill>
            </a:endParaRPr>
          </a:p>
          <a:p>
            <a:pPr eaLnBrk="1" hangingPunct="1">
              <a:buFontTx/>
              <a:buNone/>
            </a:pPr>
            <a:endParaRPr lang="en-US" altLang="en-US" b="1" smtClean="0">
              <a:solidFill>
                <a:srgbClr val="C00000"/>
              </a:solidFill>
            </a:endParaRPr>
          </a:p>
          <a:p>
            <a:pPr eaLnBrk="1" hangingPunct="1">
              <a:buFontTx/>
              <a:buNone/>
            </a:pPr>
            <a:endParaRPr lang="en-US" altLang="en-US" b="1" smtClean="0">
              <a:solidFill>
                <a:srgbClr val="C00000"/>
              </a:solidFill>
            </a:endParaRPr>
          </a:p>
          <a:p>
            <a:pPr eaLnBrk="1" hangingPunct="1">
              <a:buFontTx/>
              <a:buNone/>
            </a:pPr>
            <a:endParaRPr lang="en-US" altLang="en-US" b="1" smtClean="0">
              <a:solidFill>
                <a:srgbClr val="C00000"/>
              </a:solidFill>
            </a:endParaRPr>
          </a:p>
          <a:p>
            <a:pPr eaLnBrk="1" hangingPunct="1">
              <a:buFontTx/>
              <a:buNone/>
            </a:pPr>
            <a:r>
              <a:rPr lang="en-US" altLang="en-US" b="1" smtClean="0">
                <a:solidFill>
                  <a:srgbClr val="C00000"/>
                </a:solidFill>
              </a:rPr>
              <a:t/>
            </a:r>
            <a:br>
              <a:rPr lang="en-US" altLang="en-US" b="1" smtClean="0">
                <a:solidFill>
                  <a:srgbClr val="C00000"/>
                </a:solidFill>
              </a:rPr>
            </a:br>
            <a:endParaRPr lang="en-US" altLang="en-US" b="1" smtClean="0">
              <a:solidFill>
                <a:srgbClr val="C00000"/>
              </a:solidFill>
            </a:endParaRPr>
          </a:p>
          <a:p>
            <a:pPr eaLnBrk="1" hangingPunct="1">
              <a:buFontTx/>
              <a:buNone/>
            </a:pPr>
            <a:endParaRPr lang="en-US" altLang="en-US" b="1" smtClean="0">
              <a:solidFill>
                <a:srgbClr val="C00000"/>
              </a:solidFill>
            </a:endParaRPr>
          </a:p>
          <a:p>
            <a:pPr eaLnBrk="1" hangingPunct="1">
              <a:buFontTx/>
              <a:buNone/>
            </a:pPr>
            <a:endParaRPr lang="en-US" altLang="en-US" b="1" smtClean="0">
              <a:solidFill>
                <a:srgbClr val="C00000"/>
              </a:solidFill>
            </a:endParaRPr>
          </a:p>
          <a:p>
            <a:pPr eaLnBrk="1" hangingPunct="1">
              <a:buFontTx/>
              <a:buNone/>
            </a:pPr>
            <a:r>
              <a:rPr lang="en-US" altLang="en-US" b="1" smtClean="0">
                <a:solidFill>
                  <a:srgbClr val="C00000"/>
                </a:solidFill>
              </a:rPr>
              <a:t>Robert E. Lee</a:t>
            </a:r>
          </a:p>
        </p:txBody>
      </p:sp>
      <p:pic>
        <p:nvPicPr>
          <p:cNvPr id="32772" name="Picture 7" descr="gran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850" y="838200"/>
            <a:ext cx="302895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8" descr="&quot;Robert E Lee&quot; -3- Civil War Art Oil Realism Historical Portrait Painting - Rick Timmons - Loco Gringo Art Studios - Dallas Texas - 214-369-55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838200"/>
            <a:ext cx="342423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23641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1981200" y="0"/>
            <a:ext cx="8229600" cy="914400"/>
          </a:xfrm>
        </p:spPr>
        <p:txBody>
          <a:bodyPr/>
          <a:lstStyle/>
          <a:p>
            <a:pPr eaLnBrk="1" hangingPunct="1"/>
            <a:r>
              <a:rPr lang="en-US" altLang="en-US" smtClean="0">
                <a:latin typeface="Comic Sans MS" panose="030F0702030302020204" pitchFamily="66" charset="0"/>
              </a:rPr>
              <a:t>Texans in the Civil War</a:t>
            </a:r>
          </a:p>
        </p:txBody>
      </p:sp>
      <p:pic>
        <p:nvPicPr>
          <p:cNvPr id="24579" name="Picture 11" descr="johnston"/>
          <p:cNvPicPr>
            <a:picLocks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1524000" y="914400"/>
            <a:ext cx="3429000" cy="4476750"/>
          </a:xfrm>
          <a:noFill/>
        </p:spPr>
      </p:pic>
      <p:sp>
        <p:nvSpPr>
          <p:cNvPr id="34820" name="Text Box 13"/>
          <p:cNvSpPr txBox="1">
            <a:spLocks noChangeArrowheads="1"/>
          </p:cNvSpPr>
          <p:nvPr/>
        </p:nvSpPr>
        <p:spPr bwMode="auto">
          <a:xfrm>
            <a:off x="5105400" y="1447801"/>
            <a:ext cx="5562600"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4000">
                <a:solidFill>
                  <a:srgbClr val="FF0000"/>
                </a:solidFill>
                <a:latin typeface="Comic Sans MS" panose="030F0702030302020204" pitchFamily="66" charset="0"/>
              </a:rPr>
              <a:t>ALBERT SIDNEY JOHNSTON</a:t>
            </a:r>
          </a:p>
          <a:p>
            <a:pPr eaLnBrk="1" hangingPunct="1">
              <a:lnSpc>
                <a:spcPct val="90000"/>
              </a:lnSpc>
              <a:spcBef>
                <a:spcPct val="0"/>
              </a:spcBef>
            </a:pPr>
            <a:r>
              <a:rPr lang="en-US" altLang="en-US"/>
              <a:t>Second highest ranking general in the Confederate Army</a:t>
            </a:r>
          </a:p>
          <a:p>
            <a:pPr eaLnBrk="1" hangingPunct="1">
              <a:lnSpc>
                <a:spcPct val="90000"/>
              </a:lnSpc>
              <a:spcBef>
                <a:spcPct val="0"/>
              </a:spcBef>
              <a:buFontTx/>
              <a:buNone/>
            </a:pPr>
            <a:r>
              <a:rPr lang="en-US" altLang="en-US"/>
              <a:t>Commanded Confederate troops in the Tennessee area</a:t>
            </a:r>
          </a:p>
          <a:p>
            <a:pPr eaLnBrk="1" hangingPunct="1">
              <a:lnSpc>
                <a:spcPct val="90000"/>
              </a:lnSpc>
              <a:spcBef>
                <a:spcPct val="0"/>
              </a:spcBef>
              <a:buFontTx/>
              <a:buNone/>
            </a:pPr>
            <a:endParaRPr lang="en-US" altLang="en-US"/>
          </a:p>
          <a:p>
            <a:pPr eaLnBrk="1" hangingPunct="1">
              <a:lnSpc>
                <a:spcPct val="90000"/>
              </a:lnSpc>
              <a:spcBef>
                <a:spcPct val="0"/>
              </a:spcBef>
            </a:pPr>
            <a:r>
              <a:rPr lang="en-US" altLang="en-US"/>
              <a:t>Killed at the Battle of Shiloh in April 1862</a:t>
            </a:r>
          </a:p>
          <a:p>
            <a:pPr>
              <a:spcBef>
                <a:spcPct val="0"/>
              </a:spcBef>
              <a:buFontTx/>
              <a:buNone/>
            </a:pPr>
            <a:endParaRPr lang="en-US" altLang="en-US" sz="1800">
              <a:solidFill>
                <a:srgbClr val="FF0000"/>
              </a:solidFill>
              <a:latin typeface="Comic Sans MS" panose="030F0702030302020204" pitchFamily="66" charset="0"/>
            </a:endParaRPr>
          </a:p>
        </p:txBody>
      </p:sp>
    </p:spTree>
    <p:extLst>
      <p:ext uri="{BB962C8B-B14F-4D97-AF65-F5344CB8AC3E}">
        <p14:creationId xmlns:p14="http://schemas.microsoft.com/office/powerpoint/2010/main" val="4414308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dissolve">
                                      <p:cBhvr>
                                        <p:cTn id="7" dur="500"/>
                                        <p:tgtEl>
                                          <p:spTgt spid="163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4579"/>
                                        </p:tgtEl>
                                        <p:attrNameLst>
                                          <p:attrName>style.visibility</p:attrName>
                                        </p:attrNameLst>
                                      </p:cBhvr>
                                      <p:to>
                                        <p:strVal val="visible"/>
                                      </p:to>
                                    </p:set>
                                    <p:animEffect transition="in" filter="dissolve">
                                      <p:cBhvr>
                                        <p:cTn id="12" dur="500"/>
                                        <p:tgtEl>
                                          <p:spTgt spid="24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en-US" sz="4000"/>
              <a:t>Important People and Events of the Civil War</a:t>
            </a:r>
          </a:p>
        </p:txBody>
      </p:sp>
      <p:sp>
        <p:nvSpPr>
          <p:cNvPr id="36867" name="Rectangle 3"/>
          <p:cNvSpPr>
            <a:spLocks noGrp="1" noChangeArrowheads="1"/>
          </p:cNvSpPr>
          <p:nvPr>
            <p:ph type="body" sz="half" idx="3"/>
          </p:nvPr>
        </p:nvSpPr>
        <p:spPr>
          <a:xfrm>
            <a:off x="5257800" y="1981200"/>
            <a:ext cx="4953000" cy="4114800"/>
          </a:xfrm>
        </p:spPr>
        <p:txBody>
          <a:bodyPr/>
          <a:lstStyle/>
          <a:p>
            <a:pPr eaLnBrk="1" hangingPunct="1">
              <a:lnSpc>
                <a:spcPct val="80000"/>
              </a:lnSpc>
            </a:pPr>
            <a:r>
              <a:rPr lang="en-US" altLang="en-US" sz="3600"/>
              <a:t>John Reagan</a:t>
            </a:r>
          </a:p>
          <a:p>
            <a:pPr lvl="1" eaLnBrk="1" hangingPunct="1">
              <a:lnSpc>
                <a:spcPct val="80000"/>
              </a:lnSpc>
            </a:pPr>
            <a:r>
              <a:rPr lang="en-US" altLang="en-US" sz="3600"/>
              <a:t>Served in the cabinet of Confederate President Jefferson Davis as Postmaster General</a:t>
            </a:r>
          </a:p>
        </p:txBody>
      </p:sp>
      <p:pic>
        <p:nvPicPr>
          <p:cNvPr id="36868" name="Picture 7" descr="John Reagan"/>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1752600" y="1828800"/>
            <a:ext cx="2960688" cy="3429000"/>
          </a:xfrm>
          <a:noFill/>
        </p:spPr>
      </p:pic>
    </p:spTree>
    <p:extLst>
      <p:ext uri="{BB962C8B-B14F-4D97-AF65-F5344CB8AC3E}">
        <p14:creationId xmlns:p14="http://schemas.microsoft.com/office/powerpoint/2010/main" val="29226253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en-US" sz="4000"/>
              <a:t>Important People and Events of the Civil War</a:t>
            </a:r>
          </a:p>
        </p:txBody>
      </p:sp>
      <p:sp>
        <p:nvSpPr>
          <p:cNvPr id="38915" name="Rectangle 3"/>
          <p:cNvSpPr>
            <a:spLocks noGrp="1" noChangeArrowheads="1"/>
          </p:cNvSpPr>
          <p:nvPr>
            <p:ph type="body" sz="half" idx="3"/>
          </p:nvPr>
        </p:nvSpPr>
        <p:spPr>
          <a:xfrm>
            <a:off x="5562600" y="1981200"/>
            <a:ext cx="4648200" cy="4114800"/>
          </a:xfrm>
        </p:spPr>
        <p:txBody>
          <a:bodyPr/>
          <a:lstStyle/>
          <a:p>
            <a:pPr eaLnBrk="1" hangingPunct="1"/>
            <a:r>
              <a:rPr lang="en-US" altLang="en-US" sz="2400"/>
              <a:t>Francis Lubbock</a:t>
            </a:r>
          </a:p>
          <a:p>
            <a:pPr lvl="1" eaLnBrk="1" hangingPunct="1"/>
            <a:r>
              <a:rPr lang="en-US" altLang="en-US"/>
              <a:t>Governor of Texas in 1861</a:t>
            </a:r>
          </a:p>
          <a:p>
            <a:pPr lvl="1" eaLnBrk="1" hangingPunct="1"/>
            <a:r>
              <a:rPr lang="en-US" altLang="en-US"/>
              <a:t>Assistant to Confederate President Jefferson Davis</a:t>
            </a:r>
          </a:p>
          <a:p>
            <a:pPr eaLnBrk="1" hangingPunct="1"/>
            <a:r>
              <a:rPr lang="en-US" altLang="en-US" sz="2400"/>
              <a:t>John Magruder</a:t>
            </a:r>
          </a:p>
          <a:p>
            <a:pPr lvl="1" eaLnBrk="1" hangingPunct="1"/>
            <a:r>
              <a:rPr lang="en-US" altLang="en-US"/>
              <a:t>Commanded Confederate forces in Texas</a:t>
            </a:r>
          </a:p>
          <a:p>
            <a:pPr lvl="1" eaLnBrk="1" hangingPunct="1"/>
            <a:r>
              <a:rPr lang="en-US" altLang="en-US"/>
              <a:t>Recaptured Galveston</a:t>
            </a:r>
          </a:p>
          <a:p>
            <a:pPr eaLnBrk="1" hangingPunct="1"/>
            <a:endParaRPr lang="en-US" altLang="en-US" sz="2400"/>
          </a:p>
        </p:txBody>
      </p:sp>
      <p:pic>
        <p:nvPicPr>
          <p:cNvPr id="38916" name="Picture 6" descr="Francis Lubbock"/>
          <p:cNvPicPr>
            <a:picLocks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3116264" y="1981200"/>
            <a:ext cx="1766887" cy="1987550"/>
          </a:xfrm>
          <a:noFill/>
        </p:spPr>
      </p:pic>
      <p:pic>
        <p:nvPicPr>
          <p:cNvPr id="38917" name="Picture 7" descr="MagruderJohn"/>
          <p:cNvPicPr>
            <a:picLocks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3162301" y="4106864"/>
            <a:ext cx="1674813" cy="1989137"/>
          </a:xfrm>
          <a:noFill/>
        </p:spPr>
      </p:pic>
    </p:spTree>
    <p:extLst>
      <p:ext uri="{BB962C8B-B14F-4D97-AF65-F5344CB8AC3E}">
        <p14:creationId xmlns:p14="http://schemas.microsoft.com/office/powerpoint/2010/main" val="16835610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en-US" sz="4000"/>
              <a:t>Important People and Events of the Civil War</a:t>
            </a:r>
          </a:p>
        </p:txBody>
      </p:sp>
      <p:sp>
        <p:nvSpPr>
          <p:cNvPr id="40963" name="Rectangle 3"/>
          <p:cNvSpPr>
            <a:spLocks noGrp="1" noChangeArrowheads="1"/>
          </p:cNvSpPr>
          <p:nvPr>
            <p:ph type="body" sz="half" idx="2"/>
          </p:nvPr>
        </p:nvSpPr>
        <p:spPr>
          <a:xfrm>
            <a:off x="4953000" y="1981200"/>
            <a:ext cx="5257800" cy="4114800"/>
          </a:xfrm>
        </p:spPr>
        <p:txBody>
          <a:bodyPr/>
          <a:lstStyle/>
          <a:p>
            <a:pPr eaLnBrk="1" hangingPunct="1"/>
            <a:r>
              <a:rPr lang="en-US" altLang="en-US" smtClean="0"/>
              <a:t>Thomas Green</a:t>
            </a:r>
          </a:p>
          <a:p>
            <a:pPr lvl="1" eaLnBrk="1" hangingPunct="1"/>
            <a:r>
              <a:rPr lang="en-US" altLang="en-US" smtClean="0"/>
              <a:t>Led the troops that were on the steamboats converted to gunboats by General John B. Magruder, who commanded the Confederate forces in Texas</a:t>
            </a:r>
          </a:p>
        </p:txBody>
      </p:sp>
      <p:pic>
        <p:nvPicPr>
          <p:cNvPr id="40964" name="Picture 5" descr="Thomas Green"/>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524001" y="1981200"/>
            <a:ext cx="3262313" cy="4038600"/>
          </a:xfrm>
          <a:noFill/>
        </p:spPr>
      </p:pic>
    </p:spTree>
    <p:extLst>
      <p:ext uri="{BB962C8B-B14F-4D97-AF65-F5344CB8AC3E}">
        <p14:creationId xmlns:p14="http://schemas.microsoft.com/office/powerpoint/2010/main" val="266262701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752600" y="0"/>
            <a:ext cx="8686800" cy="1828800"/>
          </a:xfrm>
        </p:spPr>
        <p:txBody>
          <a:bodyPr/>
          <a:lstStyle/>
          <a:p>
            <a:pPr eaLnBrk="1" hangingPunct="1"/>
            <a:r>
              <a:rPr lang="en-US" altLang="en-US" sz="2000" i="1">
                <a:latin typeface="Comic Sans MS" panose="030F0702030302020204" pitchFamily="66" charset="0"/>
              </a:rPr>
              <a:t>Copy the following chart into your journal. </a:t>
            </a:r>
            <a:r>
              <a:rPr lang="en-US" altLang="en-US" sz="4000">
                <a:latin typeface="Comic Sans MS" panose="030F0702030302020204" pitchFamily="66" charset="0"/>
              </a:rPr>
              <a:t/>
            </a:r>
            <a:br>
              <a:rPr lang="en-US" altLang="en-US" sz="4000">
                <a:latin typeface="Comic Sans MS" panose="030F0702030302020204" pitchFamily="66" charset="0"/>
              </a:rPr>
            </a:br>
            <a:r>
              <a:rPr lang="en-US" altLang="en-US" sz="4000" u="sng">
                <a:latin typeface="Comic Sans MS" panose="030F0702030302020204" pitchFamily="66" charset="0"/>
              </a:rPr>
              <a:t>Causes of the Civil War</a:t>
            </a:r>
          </a:p>
        </p:txBody>
      </p:sp>
      <p:graphicFrame>
        <p:nvGraphicFramePr>
          <p:cNvPr id="15386" name="Group 26"/>
          <p:cNvGraphicFramePr>
            <a:graphicFrameLocks noGrp="1"/>
          </p:cNvGraphicFramePr>
          <p:nvPr>
            <p:ph idx="1"/>
          </p:nvPr>
        </p:nvGraphicFramePr>
        <p:xfrm>
          <a:off x="1981200" y="1828801"/>
          <a:ext cx="8229600" cy="4691063"/>
        </p:xfrm>
        <a:graphic>
          <a:graphicData uri="http://schemas.openxmlformats.org/drawingml/2006/table">
            <a:tbl>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14936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sng" strike="noStrike" cap="none" normalizeH="0" baseline="0" dirty="0" smtClean="0">
                          <a:ln>
                            <a:noFill/>
                          </a:ln>
                          <a:solidFill>
                            <a:schemeClr val="tx1"/>
                          </a:solidFill>
                          <a:effectLst/>
                          <a:latin typeface="Comic Sans MS" pitchFamily="66" charset="0"/>
                        </a:rPr>
                        <a:t>Social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dirty="0" smtClean="0">
                          <a:ln>
                            <a:noFill/>
                          </a:ln>
                          <a:solidFill>
                            <a:schemeClr val="tx1"/>
                          </a:solidFill>
                          <a:effectLst/>
                          <a:latin typeface="Comic Sans MS" pitchFamily="66" charset="0"/>
                        </a:rPr>
                        <a:t>Having to do with people living in groups</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sng" strike="noStrike" cap="none" normalizeH="0" baseline="0" dirty="0" smtClean="0">
                          <a:ln>
                            <a:noFill/>
                          </a:ln>
                          <a:solidFill>
                            <a:schemeClr val="tx1"/>
                          </a:solidFill>
                          <a:effectLst/>
                          <a:latin typeface="Comic Sans MS" pitchFamily="66" charset="0"/>
                        </a:rPr>
                        <a:t>Economic</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dirty="0" smtClean="0">
                          <a:ln>
                            <a:noFill/>
                          </a:ln>
                          <a:solidFill>
                            <a:schemeClr val="tx1"/>
                          </a:solidFill>
                          <a:effectLst/>
                          <a:latin typeface="Comic Sans MS" pitchFamily="66" charset="0"/>
                        </a:rPr>
                        <a:t>Related to the development, of material wealth</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sng" strike="noStrike" cap="none" normalizeH="0" baseline="0" dirty="0" smtClean="0">
                          <a:ln>
                            <a:noFill/>
                          </a:ln>
                          <a:solidFill>
                            <a:schemeClr val="tx1"/>
                          </a:solidFill>
                          <a:effectLst/>
                          <a:latin typeface="Comic Sans MS" pitchFamily="66" charset="0"/>
                        </a:rPr>
                        <a:t>Political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dirty="0" smtClean="0">
                          <a:ln>
                            <a:noFill/>
                          </a:ln>
                          <a:solidFill>
                            <a:schemeClr val="tx1"/>
                          </a:solidFill>
                          <a:effectLst/>
                          <a:latin typeface="Comic Sans MS" pitchFamily="66" charset="0"/>
                        </a:rPr>
                        <a:t>Concerned with or pertaining to government</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9744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Comic Sans MS" pitchFamily="66"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Comic Sans MS" pitchFamily="66"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Comic Sans MS" pitchFamily="66"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749779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noChangeArrowheads="1"/>
          </p:cNvSpPr>
          <p:nvPr>
            <p:ph type="title"/>
          </p:nvPr>
        </p:nvSpPr>
        <p:spPr>
          <a:xfrm>
            <a:off x="1981200" y="0"/>
            <a:ext cx="8229600" cy="990600"/>
          </a:xfrm>
        </p:spPr>
        <p:txBody>
          <a:bodyPr/>
          <a:lstStyle/>
          <a:p>
            <a:pPr eaLnBrk="1" hangingPunct="1"/>
            <a:r>
              <a:rPr lang="en-US" altLang="en-US" smtClean="0">
                <a:latin typeface="Comic Sans MS" panose="030F0702030302020204" pitchFamily="66" charset="0"/>
              </a:rPr>
              <a:t>Causes of the Civil War</a:t>
            </a:r>
          </a:p>
        </p:txBody>
      </p:sp>
      <p:graphicFrame>
        <p:nvGraphicFramePr>
          <p:cNvPr id="6171" name="Group 27"/>
          <p:cNvGraphicFramePr>
            <a:graphicFrameLocks noGrp="1"/>
          </p:cNvGraphicFramePr>
          <p:nvPr>
            <p:ph idx="1"/>
          </p:nvPr>
        </p:nvGraphicFramePr>
        <p:xfrm>
          <a:off x="1981200" y="838200"/>
          <a:ext cx="8229600" cy="5867400"/>
        </p:xfrm>
        <a:graphic>
          <a:graphicData uri="http://schemas.openxmlformats.org/drawingml/2006/table">
            <a:tbl>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5429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Comic Sans MS" pitchFamily="66" charset="0"/>
                        </a:rPr>
                        <a:t>Social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Comic Sans MS" pitchFamily="66" charset="0"/>
                        </a:rPr>
                        <a:t>Economic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Comic Sans MS" pitchFamily="66" charset="0"/>
                        </a:rPr>
                        <a:t>Political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244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sng" strike="noStrike" cap="none" normalizeH="0" baseline="0" dirty="0" smtClean="0">
                          <a:ln>
                            <a:noFill/>
                          </a:ln>
                          <a:solidFill>
                            <a:schemeClr val="tx1"/>
                          </a:solidFill>
                          <a:effectLst/>
                          <a:latin typeface="Comic Sans MS" pitchFamily="66" charset="0"/>
                        </a:rPr>
                        <a:t>1. SLAVERY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sng" strike="noStrike" cap="none" normalizeH="0" baseline="0" dirty="0" smtClean="0">
                          <a:ln>
                            <a:noFill/>
                          </a:ln>
                          <a:solidFill>
                            <a:schemeClr val="tx1"/>
                          </a:solidFill>
                          <a:effectLst/>
                          <a:latin typeface="Comic Sans MS" pitchFamily="66" charset="0"/>
                        </a:rPr>
                        <a:t>South </a:t>
                      </a:r>
                      <a:r>
                        <a:rPr kumimoji="0" lang="en-US" sz="2000" b="0" i="0" u="none" strike="noStrike" cap="none" normalizeH="0" baseline="0" dirty="0" smtClean="0">
                          <a:ln>
                            <a:noFill/>
                          </a:ln>
                          <a:solidFill>
                            <a:schemeClr val="tx1"/>
                          </a:solidFill>
                          <a:effectLst/>
                          <a:latin typeface="Comic Sans MS" pitchFamily="66" charset="0"/>
                        </a:rPr>
                        <a:t>supported use of </a:t>
                      </a:r>
                      <a:r>
                        <a:rPr kumimoji="0" lang="en-US" sz="2000" b="0" i="0" u="sng" strike="noStrike" cap="none" normalizeH="0" baseline="0" dirty="0" smtClean="0">
                          <a:ln>
                            <a:noFill/>
                          </a:ln>
                          <a:solidFill>
                            <a:schemeClr val="tx1"/>
                          </a:solidFill>
                          <a:effectLst/>
                          <a:latin typeface="Comic Sans MS" pitchFamily="66" charset="0"/>
                        </a:rPr>
                        <a:t>slave labor </a:t>
                      </a:r>
                      <a:r>
                        <a:rPr kumimoji="0" lang="en-US" sz="2000" b="0" i="0" u="none" strike="noStrike" cap="none" normalizeH="0" baseline="0" dirty="0" smtClean="0">
                          <a:ln>
                            <a:noFill/>
                          </a:ln>
                          <a:solidFill>
                            <a:schemeClr val="tx1"/>
                          </a:solidFill>
                          <a:effectLst/>
                          <a:latin typeface="Comic Sans MS" pitchFamily="66" charset="0"/>
                        </a:rPr>
                        <a:t>while </a:t>
                      </a:r>
                      <a:r>
                        <a:rPr kumimoji="0" lang="en-US" sz="2000" b="0" i="0" u="sng" strike="noStrike" cap="none" normalizeH="0" baseline="0" dirty="0" smtClean="0">
                          <a:ln>
                            <a:noFill/>
                          </a:ln>
                          <a:solidFill>
                            <a:schemeClr val="tx1"/>
                          </a:solidFill>
                          <a:effectLst/>
                          <a:latin typeface="Comic Sans MS" pitchFamily="66" charset="0"/>
                        </a:rPr>
                        <a:t>North</a:t>
                      </a:r>
                      <a:r>
                        <a:rPr kumimoji="0" lang="en-US" sz="2000" b="0" i="0" u="none" strike="noStrike" cap="none" normalizeH="0" baseline="0" dirty="0" smtClean="0">
                          <a:ln>
                            <a:noFill/>
                          </a:ln>
                          <a:solidFill>
                            <a:schemeClr val="tx1"/>
                          </a:solidFill>
                          <a:effectLst/>
                          <a:latin typeface="Comic Sans MS" pitchFamily="66" charset="0"/>
                        </a:rPr>
                        <a:t> supported use of </a:t>
                      </a:r>
                      <a:r>
                        <a:rPr kumimoji="0" lang="en-US" sz="2000" b="0" i="0" u="sng" strike="noStrike" cap="none" normalizeH="0" baseline="0" dirty="0" smtClean="0">
                          <a:ln>
                            <a:noFill/>
                          </a:ln>
                          <a:solidFill>
                            <a:schemeClr val="tx1"/>
                          </a:solidFill>
                          <a:effectLst/>
                          <a:latin typeface="Comic Sans MS" pitchFamily="66" charset="0"/>
                        </a:rPr>
                        <a:t>paid labor</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sng" strike="noStrike" cap="none" normalizeH="0" baseline="0" dirty="0" smtClean="0">
                          <a:ln>
                            <a:noFill/>
                          </a:ln>
                          <a:solidFill>
                            <a:schemeClr val="tx1"/>
                          </a:solidFill>
                          <a:effectLst/>
                          <a:latin typeface="Comic Sans MS" pitchFamily="66" charset="0"/>
                        </a:rPr>
                        <a:t>2. CULTURE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omic Sans MS" pitchFamily="66" charset="0"/>
                        </a:rPr>
                        <a:t>South was an aristocratic, planter society while the North was an industrialist society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sng" strike="noStrike" cap="none" normalizeH="0" baseline="0" dirty="0" smtClean="0">
                          <a:ln>
                            <a:noFill/>
                          </a:ln>
                          <a:solidFill>
                            <a:schemeClr val="tx1"/>
                          </a:solidFill>
                          <a:effectLst/>
                          <a:latin typeface="Comic Sans MS" pitchFamily="66" charset="0"/>
                        </a:rPr>
                        <a:t>3. TARIFFS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omic Sans MS" pitchFamily="66" charset="0"/>
                        </a:rPr>
                        <a:t>South supported low tariffs while North supported high tariffs to protect its manufacturers from foreign competition</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sng" strike="noStrike" cap="none" normalizeH="0" baseline="0" dirty="0" smtClean="0">
                          <a:ln>
                            <a:noFill/>
                          </a:ln>
                          <a:solidFill>
                            <a:schemeClr val="tx1"/>
                          </a:solidFill>
                          <a:effectLst/>
                          <a:latin typeface="Comic Sans MS" pitchFamily="66" charset="0"/>
                        </a:rPr>
                        <a:t>4. ECONOMIC BASE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omic Sans MS" pitchFamily="66" charset="0"/>
                        </a:rPr>
                        <a:t>South was dependent on the agriculture while the North was dependent on trade and industry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sng" strike="noStrike" cap="none" normalizeH="0" baseline="0" dirty="0" smtClean="0">
                          <a:ln>
                            <a:noFill/>
                          </a:ln>
                          <a:solidFill>
                            <a:schemeClr val="tx1"/>
                          </a:solidFill>
                          <a:effectLst/>
                          <a:latin typeface="Comic Sans MS" pitchFamily="66" charset="0"/>
                        </a:rPr>
                        <a:t>5. STATES’  RIGHTS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Comic Sans MS" pitchFamily="66" charset="0"/>
                        </a:rPr>
                        <a:t>South supported state sovereignty (states deciding what was best for themselves) while north supported national sovereignty</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6363189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Texas Ordinance of Seces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981200"/>
            <a:ext cx="5181600"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ext Box 3"/>
          <p:cNvSpPr txBox="1">
            <a:spLocks noChangeArrowheads="1"/>
          </p:cNvSpPr>
          <p:nvPr/>
        </p:nvSpPr>
        <p:spPr bwMode="auto">
          <a:xfrm>
            <a:off x="2514600" y="228600"/>
            <a:ext cx="7696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pPr>
            <a:r>
              <a:rPr lang="en-US" altLang="en-US" sz="2400">
                <a:latin typeface="Times New Roman" panose="02020603050405020304" pitchFamily="18" charset="0"/>
              </a:rPr>
              <a:t>In its declaration of secession, Texas stated that it intended to go to war to preserve a southern way of life that made racial distinctions, in part, by maintaining blacks in a condition of servitude.  </a:t>
            </a:r>
          </a:p>
        </p:txBody>
      </p:sp>
    </p:spTree>
    <p:extLst>
      <p:ext uri="{BB962C8B-B14F-4D97-AF65-F5344CB8AC3E}">
        <p14:creationId xmlns:p14="http://schemas.microsoft.com/office/powerpoint/2010/main" val="10756571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ltLang="en-US" sz="4000" b="1" u="sng"/>
              <a:t>Many Texans Become Soldiers</a:t>
            </a:r>
          </a:p>
        </p:txBody>
      </p:sp>
      <p:sp>
        <p:nvSpPr>
          <p:cNvPr id="5123" name="Rectangle 3"/>
          <p:cNvSpPr>
            <a:spLocks noGrp="1" noChangeArrowheads="1"/>
          </p:cNvSpPr>
          <p:nvPr>
            <p:ph type="body" idx="1"/>
          </p:nvPr>
        </p:nvSpPr>
        <p:spPr/>
        <p:txBody>
          <a:bodyPr/>
          <a:lstStyle/>
          <a:p>
            <a:pPr eaLnBrk="1" hangingPunct="1">
              <a:lnSpc>
                <a:spcPct val="90000"/>
              </a:lnSpc>
              <a:defRPr/>
            </a:pPr>
            <a:r>
              <a:rPr lang="en-US" b="1" dirty="0"/>
              <a:t>Thousands of Texans like other Southerners joined the Confederate army immediately.</a:t>
            </a:r>
          </a:p>
          <a:p>
            <a:pPr eaLnBrk="1" hangingPunct="1">
              <a:lnSpc>
                <a:spcPct val="90000"/>
              </a:lnSpc>
              <a:defRPr/>
            </a:pPr>
            <a:endParaRPr lang="en-US" b="1" dirty="0"/>
          </a:p>
          <a:p>
            <a:pPr eaLnBrk="1" hangingPunct="1">
              <a:lnSpc>
                <a:spcPct val="90000"/>
              </a:lnSpc>
              <a:defRPr/>
            </a:pPr>
            <a:r>
              <a:rPr lang="en-US" b="1" dirty="0"/>
              <a:t>In April 1862, the Confederate Congress passed the Conscription Act which required men of a certain age to serve in the Confederate military</a:t>
            </a:r>
          </a:p>
          <a:p>
            <a:pPr eaLnBrk="1" hangingPunct="1">
              <a:lnSpc>
                <a:spcPct val="90000"/>
              </a:lnSpc>
              <a:defRPr/>
            </a:pPr>
            <a:endParaRPr lang="en-US" b="1" dirty="0"/>
          </a:p>
          <a:p>
            <a:pPr eaLnBrk="1" hangingPunct="1">
              <a:lnSpc>
                <a:spcPct val="90000"/>
              </a:lnSpc>
              <a:defRPr/>
            </a:pPr>
            <a:r>
              <a:rPr lang="en-US" b="1" dirty="0"/>
              <a:t>German Americans and many other European immigrants to Texas objected to fighting against the Union</a:t>
            </a:r>
            <a:r>
              <a:rPr lang="en-US" dirty="0"/>
              <a:t>.</a:t>
            </a:r>
          </a:p>
          <a:p>
            <a:pPr marL="0" indent="0">
              <a:buNone/>
              <a:defRPr/>
            </a:pPr>
            <a:endParaRPr lang="en-US" dirty="0"/>
          </a:p>
        </p:txBody>
      </p:sp>
    </p:spTree>
    <p:extLst>
      <p:ext uri="{BB962C8B-B14F-4D97-AF65-F5344CB8AC3E}">
        <p14:creationId xmlns:p14="http://schemas.microsoft.com/office/powerpoint/2010/main" val="6704264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t>Political Divide</a:t>
            </a:r>
          </a:p>
        </p:txBody>
      </p:sp>
      <p:sp>
        <p:nvSpPr>
          <p:cNvPr id="4" name="Content Placeholder 3"/>
          <p:cNvSpPr>
            <a:spLocks noGrp="1"/>
          </p:cNvSpPr>
          <p:nvPr>
            <p:ph sz="half" idx="1"/>
          </p:nvPr>
        </p:nvSpPr>
        <p:spPr>
          <a:xfrm>
            <a:off x="1676400" y="1295401"/>
            <a:ext cx="4343400" cy="4830763"/>
          </a:xfrm>
        </p:spPr>
        <p:txBody>
          <a:bodyPr/>
          <a:lstStyle/>
          <a:p>
            <a:pPr eaLnBrk="1" hangingPunct="1">
              <a:defRPr/>
            </a:pPr>
            <a:r>
              <a:rPr lang="en-US" sz="2400" dirty="0"/>
              <a:t>The </a:t>
            </a:r>
            <a:r>
              <a:rPr lang="en-US" sz="2400" b="1" u="sng" dirty="0"/>
              <a:t>Democrats</a:t>
            </a:r>
            <a:r>
              <a:rPr lang="en-US" sz="2400" dirty="0"/>
              <a:t> were the dominant political party, and had very little competition from the Whig party.</a:t>
            </a:r>
          </a:p>
          <a:p>
            <a:pPr marL="0" indent="0">
              <a:buNone/>
              <a:defRPr/>
            </a:pPr>
            <a:r>
              <a:rPr lang="en-US" sz="2400" dirty="0"/>
              <a:t>	-Texans would vote for 	southern democrats until the 	1980’s!</a:t>
            </a:r>
          </a:p>
          <a:p>
            <a:pPr eaLnBrk="1" hangingPunct="1">
              <a:defRPr/>
            </a:pPr>
            <a:r>
              <a:rPr lang="en-US" sz="2400" dirty="0"/>
              <a:t>Sam Houston, though he never joined the party, supported the Know-Nothing party which opposed immigration to the United States.</a:t>
            </a:r>
          </a:p>
          <a:p>
            <a:pPr>
              <a:defRPr/>
            </a:pPr>
            <a:endParaRPr lang="en-US" dirty="0"/>
          </a:p>
        </p:txBody>
      </p:sp>
      <p:sp>
        <p:nvSpPr>
          <p:cNvPr id="16388" name="Content Placeholder 4"/>
          <p:cNvSpPr>
            <a:spLocks noGrp="1"/>
          </p:cNvSpPr>
          <p:nvPr>
            <p:ph sz="half" idx="2"/>
          </p:nvPr>
        </p:nvSpPr>
        <p:spPr>
          <a:xfrm>
            <a:off x="6096000" y="1295400"/>
            <a:ext cx="4419600" cy="5410200"/>
          </a:xfrm>
        </p:spPr>
        <p:txBody>
          <a:bodyPr/>
          <a:lstStyle/>
          <a:p>
            <a:r>
              <a:rPr lang="en-US" altLang="en-US" sz="2400"/>
              <a:t>1854 Northerners created the </a:t>
            </a:r>
            <a:r>
              <a:rPr lang="en-US" altLang="en-US" sz="2400" b="1" u="sng"/>
              <a:t>Republican</a:t>
            </a:r>
            <a:r>
              <a:rPr lang="en-US" altLang="en-US" sz="2400"/>
              <a:t> Party to stop the expansion of slavery. </a:t>
            </a:r>
          </a:p>
          <a:p>
            <a:r>
              <a:rPr lang="en-US" altLang="en-US" sz="2400"/>
              <a:t>Southerners saw the Republican party as a threat and talk of secession increased. (The act of a state withdrawing from the Union)</a:t>
            </a:r>
          </a:p>
          <a:p>
            <a:r>
              <a:rPr lang="en-US" altLang="en-US" sz="2400" b="1"/>
              <a:t>Lincoln was a Republican</a:t>
            </a:r>
          </a:p>
          <a:p>
            <a:endParaRPr lang="en-US" altLang="en-US" smtClean="0"/>
          </a:p>
        </p:txBody>
      </p:sp>
      <p:pic>
        <p:nvPicPr>
          <p:cNvPr id="16389" name="Picture 6" descr="3241047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76401" y="0"/>
            <a:ext cx="14700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5" descr="republicanlogo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7464" y="152400"/>
            <a:ext cx="141128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27529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981200" y="0"/>
            <a:ext cx="8229600" cy="838200"/>
          </a:xfrm>
        </p:spPr>
        <p:txBody>
          <a:bodyPr/>
          <a:lstStyle/>
          <a:p>
            <a:pPr eaLnBrk="1" hangingPunct="1"/>
            <a:r>
              <a:rPr lang="en-US" altLang="en-US" sz="4000" b="1" u="sng"/>
              <a:t>Most Texans Support the South</a:t>
            </a:r>
          </a:p>
        </p:txBody>
      </p:sp>
      <p:sp>
        <p:nvSpPr>
          <p:cNvPr id="51203" name="Rectangle 3"/>
          <p:cNvSpPr>
            <a:spLocks noGrp="1" noChangeArrowheads="1"/>
          </p:cNvSpPr>
          <p:nvPr>
            <p:ph type="body" idx="1"/>
          </p:nvPr>
        </p:nvSpPr>
        <p:spPr>
          <a:xfrm>
            <a:off x="1981200" y="1143000"/>
            <a:ext cx="8229600" cy="5486400"/>
          </a:xfrm>
        </p:spPr>
        <p:txBody>
          <a:bodyPr/>
          <a:lstStyle/>
          <a:p>
            <a:pPr eaLnBrk="1" hangingPunct="1"/>
            <a:r>
              <a:rPr lang="en-US" altLang="en-US" b="1" smtClean="0"/>
              <a:t>After the war began, most Texans who previously had been against secession now supported the Confederacy.</a:t>
            </a:r>
          </a:p>
          <a:p>
            <a:pPr eaLnBrk="1" hangingPunct="1"/>
            <a:endParaRPr lang="en-US" altLang="en-US" b="1" smtClean="0"/>
          </a:p>
          <a:p>
            <a:pPr eaLnBrk="1" hangingPunct="1"/>
            <a:r>
              <a:rPr lang="en-US" altLang="en-US" b="1" smtClean="0"/>
              <a:t>James W. Throckmorton, who had voted against secession, realized that he could not fight against Texas.</a:t>
            </a:r>
          </a:p>
          <a:p>
            <a:pPr eaLnBrk="1" hangingPunct="1"/>
            <a:endParaRPr lang="en-US" altLang="en-US" b="1" smtClean="0"/>
          </a:p>
          <a:p>
            <a:pPr eaLnBrk="1" hangingPunct="1"/>
            <a:r>
              <a:rPr lang="en-US" altLang="en-US" b="1" smtClean="0"/>
              <a:t>About 60,000 Texans joined the armed forces of the Confederacy.</a:t>
            </a:r>
          </a:p>
          <a:p>
            <a:pPr eaLnBrk="1" hangingPunct="1"/>
            <a:endParaRPr lang="en-US" altLang="en-US" b="1" smtClean="0"/>
          </a:p>
        </p:txBody>
      </p:sp>
    </p:spTree>
    <p:extLst>
      <p:ext uri="{BB962C8B-B14F-4D97-AF65-F5344CB8AC3E}">
        <p14:creationId xmlns:p14="http://schemas.microsoft.com/office/powerpoint/2010/main" val="4201250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5TH TEXAS VOLUNTEER INFANTRY, 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523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Text Box 3"/>
          <p:cNvSpPr txBox="1">
            <a:spLocks noChangeArrowheads="1"/>
          </p:cNvSpPr>
          <p:nvPr/>
        </p:nvSpPr>
        <p:spPr bwMode="auto">
          <a:xfrm>
            <a:off x="1524000" y="55626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FontTx/>
              <a:buNone/>
            </a:pPr>
            <a:r>
              <a:rPr lang="en-US" altLang="en-US">
                <a:solidFill>
                  <a:srgbClr val="FF6600"/>
                </a:solidFill>
                <a:latin typeface="MS Sans Serif" charset="0"/>
              </a:rPr>
              <a:t>5TH TEXAS VOLUNTEER INFANTRY, CO. K</a:t>
            </a:r>
          </a:p>
        </p:txBody>
      </p:sp>
    </p:spTree>
    <p:extLst>
      <p:ext uri="{BB962C8B-B14F-4D97-AF65-F5344CB8AC3E}">
        <p14:creationId xmlns:p14="http://schemas.microsoft.com/office/powerpoint/2010/main" val="8295309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ltLang="en-US" b="1" smtClean="0"/>
              <a:t>Some Texans Aid the Union</a:t>
            </a:r>
          </a:p>
        </p:txBody>
      </p:sp>
      <p:sp>
        <p:nvSpPr>
          <p:cNvPr id="55299" name="Rectangle 3"/>
          <p:cNvSpPr>
            <a:spLocks noGrp="1" noChangeArrowheads="1"/>
          </p:cNvSpPr>
          <p:nvPr>
            <p:ph type="body" idx="1"/>
          </p:nvPr>
        </p:nvSpPr>
        <p:spPr/>
        <p:txBody>
          <a:bodyPr/>
          <a:lstStyle/>
          <a:p>
            <a:pPr eaLnBrk="1" hangingPunct="1"/>
            <a:r>
              <a:rPr lang="en-US" altLang="en-US" b="1" smtClean="0"/>
              <a:t>About 2,000 Texas Unionists, including 50 African-Americans, took up arms for the Union.  Mexican-Americans served on both sides of the war.</a:t>
            </a:r>
          </a:p>
          <a:p>
            <a:pPr eaLnBrk="1" hangingPunct="1"/>
            <a:endParaRPr lang="en-US" altLang="en-US" b="1" smtClean="0"/>
          </a:p>
          <a:p>
            <a:pPr eaLnBrk="1" hangingPunct="1"/>
            <a:r>
              <a:rPr lang="en-US" altLang="en-US" b="1" smtClean="0"/>
              <a:t>Many Texas Unionists who did not want to fight on either side left Texas.</a:t>
            </a:r>
          </a:p>
        </p:txBody>
      </p:sp>
    </p:spTree>
    <p:extLst>
      <p:ext uri="{BB962C8B-B14F-4D97-AF65-F5344CB8AC3E}">
        <p14:creationId xmlns:p14="http://schemas.microsoft.com/office/powerpoint/2010/main" val="3217545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32888"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Picture 3"/>
          <p:cNvPicPr>
            <a:picLocks noChangeAspect="1" noChangeArrowheads="1"/>
          </p:cNvPicPr>
          <p:nvPr/>
        </p:nvPicPr>
        <p:blipFill>
          <a:blip r:embed="rId4">
            <a:extLst>
              <a:ext uri="{28A0092B-C50C-407E-A947-70E740481C1C}">
                <a14:useLocalDpi xmlns:a14="http://schemas.microsoft.com/office/drawing/2010/main" val="0"/>
              </a:ext>
            </a:extLst>
          </a:blip>
          <a:srcRect r="21277" b="24309"/>
          <a:stretch>
            <a:fillRect/>
          </a:stretch>
        </p:blipFill>
        <p:spPr bwMode="auto">
          <a:xfrm>
            <a:off x="1524000" y="525780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4"/>
          <p:cNvPicPr>
            <a:picLocks noChangeAspect="1" noChangeArrowheads="1"/>
          </p:cNvPicPr>
          <p:nvPr/>
        </p:nvPicPr>
        <p:blipFill>
          <a:blip r:embed="rId5">
            <a:extLst>
              <a:ext uri="{28A0092B-C50C-407E-A947-70E740481C1C}">
                <a14:useLocalDpi xmlns:a14="http://schemas.microsoft.com/office/drawing/2010/main" val="0"/>
              </a:ext>
            </a:extLst>
          </a:blip>
          <a:srcRect r="17165" b="24110"/>
          <a:stretch>
            <a:fillRect/>
          </a:stretch>
        </p:blipFill>
        <p:spPr bwMode="auto">
          <a:xfrm>
            <a:off x="1524000" y="579120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Picture 5"/>
          <p:cNvPicPr>
            <a:picLocks noChangeAspect="1" noChangeArrowheads="1"/>
          </p:cNvPicPr>
          <p:nvPr/>
        </p:nvPicPr>
        <p:blipFill>
          <a:blip r:embed="rId6">
            <a:extLst>
              <a:ext uri="{28A0092B-C50C-407E-A947-70E740481C1C}">
                <a14:useLocalDpi xmlns:a14="http://schemas.microsoft.com/office/drawing/2010/main" val="0"/>
              </a:ext>
            </a:extLst>
          </a:blip>
          <a:srcRect r="17778" b="26718"/>
          <a:stretch>
            <a:fillRect/>
          </a:stretch>
        </p:blipFill>
        <p:spPr bwMode="auto">
          <a:xfrm>
            <a:off x="1524000" y="632460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0" name="Picture 7"/>
          <p:cNvPicPr>
            <a:picLocks noChangeAspect="1" noChangeArrowheads="1"/>
          </p:cNvPicPr>
          <p:nvPr/>
        </p:nvPicPr>
        <p:blipFill>
          <a:blip r:embed="rId7">
            <a:extLst>
              <a:ext uri="{28A0092B-C50C-407E-A947-70E740481C1C}">
                <a14:useLocalDpi xmlns:a14="http://schemas.microsoft.com/office/drawing/2010/main" val="0"/>
              </a:ext>
            </a:extLst>
          </a:blip>
          <a:srcRect t="18329" r="3162"/>
          <a:stretch>
            <a:fillRect/>
          </a:stretch>
        </p:blipFill>
        <p:spPr bwMode="auto">
          <a:xfrm>
            <a:off x="1524000" y="1295400"/>
            <a:ext cx="45720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1" name="Picture 8"/>
          <p:cNvPicPr>
            <a:picLocks noChangeAspect="1" noChangeArrowheads="1"/>
          </p:cNvPicPr>
          <p:nvPr/>
        </p:nvPicPr>
        <p:blipFill>
          <a:blip r:embed="rId8">
            <a:extLst>
              <a:ext uri="{28A0092B-C50C-407E-A947-70E740481C1C}">
                <a14:useLocalDpi xmlns:a14="http://schemas.microsoft.com/office/drawing/2010/main" val="0"/>
              </a:ext>
            </a:extLst>
          </a:blip>
          <a:srcRect b="17647"/>
          <a:stretch>
            <a:fillRect/>
          </a:stretch>
        </p:blipFill>
        <p:spPr bwMode="auto">
          <a:xfrm>
            <a:off x="6197600" y="1371600"/>
            <a:ext cx="44704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30436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
          <p:cNvSpPr>
            <a:spLocks noGrp="1" noChangeArrowheads="1"/>
          </p:cNvSpPr>
          <p:nvPr>
            <p:ph type="ctrTitle"/>
          </p:nvPr>
        </p:nvSpPr>
        <p:spPr>
          <a:xfrm>
            <a:off x="2057400" y="2133601"/>
            <a:ext cx="8077200" cy="1470025"/>
          </a:xfrm>
        </p:spPr>
        <p:txBody>
          <a:bodyPr>
            <a:normAutofit fontScale="90000"/>
          </a:bodyPr>
          <a:lstStyle/>
          <a:p>
            <a:pPr eaLnBrk="1" hangingPunct="1"/>
            <a:r>
              <a:rPr lang="en-US" altLang="en-US" sz="9600" b="1"/>
              <a:t>Major Battles of the Civil War</a:t>
            </a:r>
          </a:p>
        </p:txBody>
      </p:sp>
    </p:spTree>
    <p:extLst>
      <p:ext uri="{BB962C8B-B14F-4D97-AF65-F5344CB8AC3E}">
        <p14:creationId xmlns:p14="http://schemas.microsoft.com/office/powerpoint/2010/main" val="18382432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981200" y="381000"/>
            <a:ext cx="8229600" cy="5943600"/>
          </a:xfrm>
        </p:spPr>
        <p:txBody>
          <a:bodyPr/>
          <a:lstStyle/>
          <a:p>
            <a:pPr eaLnBrk="1" hangingPunct="1"/>
            <a:r>
              <a:rPr lang="en-US" altLang="en-US" b="1" smtClean="0"/>
              <a:t>Study the charts that follow and decide:</a:t>
            </a:r>
            <a:br>
              <a:rPr lang="en-US" altLang="en-US" b="1" smtClean="0"/>
            </a:br>
            <a:r>
              <a:rPr lang="en-US" altLang="en-US" b="1" smtClean="0"/>
              <a:t/>
            </a:r>
            <a:br>
              <a:rPr lang="en-US" altLang="en-US" b="1" smtClean="0"/>
            </a:br>
            <a:r>
              <a:rPr lang="en-US" altLang="en-US" b="1" smtClean="0"/>
              <a:t>What were the Union Advantages?</a:t>
            </a:r>
            <a:br>
              <a:rPr lang="en-US" altLang="en-US" b="1" smtClean="0"/>
            </a:br>
            <a:r>
              <a:rPr lang="en-US" altLang="en-US" b="1" smtClean="0"/>
              <a:t/>
            </a:r>
            <a:br>
              <a:rPr lang="en-US" altLang="en-US" b="1" smtClean="0"/>
            </a:br>
            <a:r>
              <a:rPr lang="en-US" altLang="en-US" b="1" smtClean="0"/>
              <a:t>What were the Confederate Advantages?</a:t>
            </a:r>
          </a:p>
        </p:txBody>
      </p:sp>
    </p:spTree>
    <p:extLst>
      <p:ext uri="{BB962C8B-B14F-4D97-AF65-F5344CB8AC3E}">
        <p14:creationId xmlns:p14="http://schemas.microsoft.com/office/powerpoint/2010/main" val="37077866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3" descr="chart-RatingNorth&amp;South"/>
          <p:cNvPicPr>
            <a:picLocks noChangeAspect="1" noChangeArrowheads="1"/>
          </p:cNvPicPr>
          <p:nvPr/>
        </p:nvPicPr>
        <p:blipFill>
          <a:blip r:embed="rId3">
            <a:lum contrast="6000"/>
            <a:extLst>
              <a:ext uri="{28A0092B-C50C-407E-A947-70E740481C1C}">
                <a14:useLocalDpi xmlns:a14="http://schemas.microsoft.com/office/drawing/2010/main" val="0"/>
              </a:ext>
            </a:extLst>
          </a:blip>
          <a:srcRect t="7727"/>
          <a:stretch>
            <a:fillRect/>
          </a:stretch>
        </p:blipFill>
        <p:spPr bwMode="auto">
          <a:xfrm>
            <a:off x="1905000" y="1617664"/>
            <a:ext cx="8229600" cy="5164137"/>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3" name="Text Box 2"/>
          <p:cNvSpPr txBox="1">
            <a:spLocks noChangeArrowheads="1"/>
          </p:cNvSpPr>
          <p:nvPr/>
        </p:nvSpPr>
        <p:spPr bwMode="auto">
          <a:xfrm>
            <a:off x="2209800" y="0"/>
            <a:ext cx="8153400" cy="1569660"/>
          </a:xfrm>
          <a:prstGeom prst="rect">
            <a:avLst/>
          </a:prstGeom>
          <a:noFill/>
          <a:ln>
            <a:noFill/>
          </a:ln>
          <a:effectLst>
            <a:outerShdw blurRad="63500" dist="29783" dir="3885598" algn="ctr" rotWithShape="0">
              <a:srgbClr val="000000">
                <a:alpha val="74998"/>
              </a:srgbClr>
            </a:outerShdw>
          </a:effectLst>
          <a:extLst>
            <a:ext uri="{909E8E84-426E-40dd-AFC4-6F175D3DCCD1}"/>
            <a:ext uri="{91240B29-F687-4f45-9708-019B960494DF}"/>
          </a:extLst>
        </p:spPr>
        <p:txBody>
          <a:bodyPr>
            <a:spAutoFit/>
          </a:bodyPr>
          <a:lstStyle/>
          <a:p>
            <a:pPr algn="ctr" eaLnBrk="1" hangingPunct="1">
              <a:spcBef>
                <a:spcPct val="50000"/>
              </a:spcBef>
              <a:defRPr/>
            </a:pPr>
            <a:r>
              <a:rPr lang="en-US" sz="4800" dirty="0">
                <a:solidFill>
                  <a:srgbClr val="D42800"/>
                </a:solidFill>
                <a:effectLst>
                  <a:outerShdw blurRad="38100" dist="38100" dir="2700000" algn="tl">
                    <a:srgbClr val="000000"/>
                  </a:outerShdw>
                </a:effectLst>
                <a:latin typeface="BilboDisplay" pitchFamily="2" charset="0"/>
              </a:rPr>
              <a:t>Rating the North &amp; South - Population</a:t>
            </a:r>
          </a:p>
        </p:txBody>
      </p:sp>
    </p:spTree>
    <p:extLst>
      <p:ext uri="{BB962C8B-B14F-4D97-AF65-F5344CB8AC3E}">
        <p14:creationId xmlns:p14="http://schemas.microsoft.com/office/powerpoint/2010/main" val="9412583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3"/>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2133600" y="1143000"/>
            <a:ext cx="8001000" cy="55626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3" name="Text Box 2"/>
          <p:cNvSpPr txBox="1">
            <a:spLocks noChangeArrowheads="1"/>
          </p:cNvSpPr>
          <p:nvPr/>
        </p:nvSpPr>
        <p:spPr bwMode="auto">
          <a:xfrm>
            <a:off x="2590800" y="319088"/>
            <a:ext cx="7239000" cy="823912"/>
          </a:xfrm>
          <a:prstGeom prst="rect">
            <a:avLst/>
          </a:prstGeom>
          <a:noFill/>
          <a:ln w="9525">
            <a:noFill/>
            <a:miter lim="800000"/>
            <a:headEnd/>
            <a:tailEnd/>
          </a:ln>
          <a:effectLst>
            <a:outerShdw dist="28398" dir="3806097" algn="ctr" rotWithShape="0">
              <a:srgbClr val="929292"/>
            </a:outerShdw>
          </a:effectLst>
        </p:spPr>
        <p:txBody>
          <a:bodyPr>
            <a:spAutoFit/>
          </a:bodyPr>
          <a:lstStyle/>
          <a:p>
            <a:pPr algn="ctr" eaLnBrk="1" hangingPunct="1">
              <a:spcBef>
                <a:spcPct val="50000"/>
              </a:spcBef>
              <a:defRPr/>
            </a:pPr>
            <a:r>
              <a:rPr lang="en-US" sz="4800">
                <a:solidFill>
                  <a:srgbClr val="D42800"/>
                </a:solidFill>
                <a:effectLst>
                  <a:outerShdw blurRad="38100" dist="38100" dir="2700000" algn="tl">
                    <a:srgbClr val="000000"/>
                  </a:outerShdw>
                </a:effectLst>
                <a:latin typeface="BilboDisplay" pitchFamily="2" charset="0"/>
              </a:rPr>
              <a:t>Railroad Lines in 1860</a:t>
            </a:r>
          </a:p>
        </p:txBody>
      </p:sp>
    </p:spTree>
    <p:extLst>
      <p:ext uri="{BB962C8B-B14F-4D97-AF65-F5344CB8AC3E}">
        <p14:creationId xmlns:p14="http://schemas.microsoft.com/office/powerpoint/2010/main" val="36435245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3" descr="chart-North-SouthResources"/>
          <p:cNvPicPr>
            <a:picLocks noChangeAspect="1" noChangeArrowheads="1"/>
          </p:cNvPicPr>
          <p:nvPr/>
        </p:nvPicPr>
        <p:blipFill>
          <a:blip r:embed="rId3">
            <a:lum bright="-18000" contrast="24000"/>
            <a:extLst>
              <a:ext uri="{28A0092B-C50C-407E-A947-70E740481C1C}">
                <a14:useLocalDpi xmlns:a14="http://schemas.microsoft.com/office/drawing/2010/main" val="0"/>
              </a:ext>
            </a:extLst>
          </a:blip>
          <a:srcRect b="7574"/>
          <a:stretch>
            <a:fillRect/>
          </a:stretch>
        </p:blipFill>
        <p:spPr bwMode="auto">
          <a:xfrm>
            <a:off x="1503362" y="762000"/>
            <a:ext cx="9164638" cy="6096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Text Box 2"/>
          <p:cNvSpPr txBox="1">
            <a:spLocks noChangeArrowheads="1"/>
          </p:cNvSpPr>
          <p:nvPr/>
        </p:nvSpPr>
        <p:spPr bwMode="auto">
          <a:xfrm>
            <a:off x="1503362" y="0"/>
            <a:ext cx="9164638" cy="707886"/>
          </a:xfrm>
          <a:prstGeom prst="rect">
            <a:avLst/>
          </a:prstGeom>
          <a:noFill/>
          <a:ln w="9525">
            <a:noFill/>
            <a:miter lim="800000"/>
            <a:headEnd/>
            <a:tailEnd/>
          </a:ln>
          <a:effectLst>
            <a:outerShdw dist="25400" dir="5400000" algn="ctr" rotWithShape="0">
              <a:srgbClr val="929292"/>
            </a:outerShdw>
          </a:effectLst>
        </p:spPr>
        <p:txBody>
          <a:bodyPr wrap="square">
            <a:spAutoFit/>
          </a:bodyPr>
          <a:lstStyle/>
          <a:p>
            <a:pPr algn="ctr" eaLnBrk="1" hangingPunct="1">
              <a:spcBef>
                <a:spcPct val="50000"/>
              </a:spcBef>
              <a:defRPr/>
            </a:pPr>
            <a:r>
              <a:rPr lang="en-US" sz="4000" dirty="0">
                <a:solidFill>
                  <a:srgbClr val="D42800"/>
                </a:solidFill>
                <a:effectLst>
                  <a:outerShdw blurRad="38100" dist="38100" dir="2700000" algn="tl">
                    <a:srgbClr val="000000"/>
                  </a:outerShdw>
                </a:effectLst>
                <a:latin typeface="BilboDisplay" pitchFamily="2" charset="0"/>
              </a:rPr>
              <a:t>Industries &amp; Workers: North &amp; South</a:t>
            </a:r>
          </a:p>
        </p:txBody>
      </p:sp>
    </p:spTree>
    <p:extLst>
      <p:ext uri="{BB962C8B-B14F-4D97-AF65-F5344CB8AC3E}">
        <p14:creationId xmlns:p14="http://schemas.microsoft.com/office/powerpoint/2010/main" val="11538652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3" descr="ch15_06"/>
          <p:cNvPicPr>
            <a:picLocks noChangeAspect="1" noChangeArrowheads="1"/>
          </p:cNvPicPr>
          <p:nvPr/>
        </p:nvPicPr>
        <p:blipFill>
          <a:blip r:embed="rId3">
            <a:lum bright="-6000" contrast="24000"/>
            <a:extLst>
              <a:ext uri="{28A0092B-C50C-407E-A947-70E740481C1C}">
                <a14:useLocalDpi xmlns:a14="http://schemas.microsoft.com/office/drawing/2010/main" val="0"/>
              </a:ext>
            </a:extLst>
          </a:blip>
          <a:srcRect l="1904" t="25928" r="2176" b="1227"/>
          <a:stretch>
            <a:fillRect/>
          </a:stretch>
        </p:blipFill>
        <p:spPr bwMode="auto">
          <a:xfrm>
            <a:off x="1752600" y="906464"/>
            <a:ext cx="8686800" cy="59515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Text Box 2"/>
          <p:cNvSpPr txBox="1">
            <a:spLocks noChangeArrowheads="1"/>
          </p:cNvSpPr>
          <p:nvPr/>
        </p:nvSpPr>
        <p:spPr bwMode="auto">
          <a:xfrm>
            <a:off x="1828800" y="152400"/>
            <a:ext cx="8382000" cy="1477328"/>
          </a:xfrm>
          <a:prstGeom prst="rect">
            <a:avLst/>
          </a:prstGeom>
          <a:noFill/>
          <a:ln>
            <a:noFill/>
          </a:ln>
          <a:effectLst>
            <a:outerShdw blurRad="63500" dist="38099" dir="2700000" algn="ctr" rotWithShape="0">
              <a:srgbClr val="000000">
                <a:alpha val="74998"/>
              </a:srgbClr>
            </a:outerShdw>
          </a:effectLst>
          <a:extLst>
            <a:ext uri="{909E8E84-426E-40dd-AFC4-6F175D3DCCD1}"/>
            <a:ext uri="{91240B29-F687-4f45-9708-019B960494DF}"/>
          </a:extLst>
        </p:spPr>
        <p:txBody>
          <a:bodyPr>
            <a:spAutoFit/>
          </a:bodyPr>
          <a:lstStyle/>
          <a:p>
            <a:pPr algn="ctr">
              <a:spcBef>
                <a:spcPct val="50000"/>
              </a:spcBef>
              <a:defRPr/>
            </a:pPr>
            <a:r>
              <a:rPr lang="en-US" sz="4500">
                <a:solidFill>
                  <a:srgbClr val="D42800"/>
                </a:solidFill>
                <a:effectLst>
                  <a:outerShdw blurRad="38100" dist="38100" dir="2700000" algn="tl">
                    <a:srgbClr val="000000"/>
                  </a:outerShdw>
                </a:effectLst>
                <a:latin typeface="BilboDisplay" pitchFamily="2" charset="0"/>
              </a:rPr>
              <a:t>Soldiers Present for Duty in the Civil War</a:t>
            </a:r>
          </a:p>
        </p:txBody>
      </p:sp>
    </p:spTree>
    <p:extLst>
      <p:ext uri="{BB962C8B-B14F-4D97-AF65-F5344CB8AC3E}">
        <p14:creationId xmlns:p14="http://schemas.microsoft.com/office/powerpoint/2010/main" val="23590643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981200" y="0"/>
            <a:ext cx="8229600" cy="762000"/>
          </a:xfrm>
        </p:spPr>
        <p:txBody>
          <a:bodyPr/>
          <a:lstStyle/>
          <a:p>
            <a:pPr eaLnBrk="1" hangingPunct="1"/>
            <a:r>
              <a:rPr lang="en-US" altLang="en-US" sz="4000" u="sng"/>
              <a:t>Abolitionist</a:t>
            </a:r>
            <a:r>
              <a:rPr lang="en-US" altLang="en-US" b="1" u="sng" smtClean="0">
                <a:solidFill>
                  <a:schemeClr val="tx1"/>
                </a:solidFill>
              </a:rPr>
              <a:t> </a:t>
            </a:r>
            <a:r>
              <a:rPr lang="en-US" altLang="en-US" sz="4000" u="sng"/>
              <a:t>movement</a:t>
            </a:r>
          </a:p>
        </p:txBody>
      </p:sp>
      <p:sp>
        <p:nvSpPr>
          <p:cNvPr id="18435" name="Content Placeholder 2"/>
          <p:cNvSpPr>
            <a:spLocks noGrp="1"/>
          </p:cNvSpPr>
          <p:nvPr>
            <p:ph idx="1"/>
          </p:nvPr>
        </p:nvSpPr>
        <p:spPr>
          <a:xfrm>
            <a:off x="1524000" y="762000"/>
            <a:ext cx="5867400" cy="4495800"/>
          </a:xfrm>
        </p:spPr>
        <p:txBody>
          <a:bodyPr/>
          <a:lstStyle/>
          <a:p>
            <a:pPr eaLnBrk="1" hangingPunct="1"/>
            <a:r>
              <a:rPr lang="en-US" altLang="en-US" sz="2000"/>
              <a:t>Beginning in the 1750s, there was a widespread movement after the American Revolution that believed slavery was a social evil and should eventually be abolished.</a:t>
            </a:r>
          </a:p>
          <a:p>
            <a:pPr eaLnBrk="1" hangingPunct="1"/>
            <a:r>
              <a:rPr lang="en-US" altLang="en-US" sz="2000"/>
              <a:t>After 1830, a religious movement led by William Lloyd Garrison declared slavery to be a personal sin and demanded the owners repent immediately and start the process of emancipation. (Granting Freedom to slaves)</a:t>
            </a:r>
          </a:p>
        </p:txBody>
      </p:sp>
      <p:pic>
        <p:nvPicPr>
          <p:cNvPr id="18436" name="Picture 2" descr="http://www.pbs.org/wgbh/aia/part4/images/4wilg37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9976" y="685800"/>
            <a:ext cx="3248025"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4"/>
          <p:cNvSpPr>
            <a:spLocks noChangeArrowheads="1"/>
          </p:cNvSpPr>
          <p:nvPr/>
        </p:nvSpPr>
        <p:spPr bwMode="auto">
          <a:xfrm>
            <a:off x="7543800" y="6248400"/>
            <a:ext cx="25571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800">
                <a:solidFill>
                  <a:schemeClr val="bg1"/>
                </a:solidFill>
              </a:rPr>
              <a:t>William Lloyd Garrison </a:t>
            </a:r>
          </a:p>
        </p:txBody>
      </p:sp>
      <p:pic>
        <p:nvPicPr>
          <p:cNvPr id="18438" name="Picture 4" descr="http://radgeek.com/gt/2005/07/04/NoSlaveryJuly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3773488"/>
            <a:ext cx="3657600" cy="308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Rectangle 1"/>
          <p:cNvSpPr>
            <a:spLocks noChangeArrowheads="1"/>
          </p:cNvSpPr>
          <p:nvPr/>
        </p:nvSpPr>
        <p:spPr bwMode="auto">
          <a:xfrm>
            <a:off x="5999957" y="5174040"/>
            <a:ext cx="255746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2400" dirty="0">
                <a:solidFill>
                  <a:srgbClr val="CD03C3"/>
                </a:solidFill>
              </a:rPr>
              <a:t>An Abolitionist  is someone who wanted to abolish slavery</a:t>
            </a:r>
          </a:p>
        </p:txBody>
      </p:sp>
    </p:spTree>
    <p:extLst>
      <p:ext uri="{BB962C8B-B14F-4D97-AF65-F5344CB8AC3E}">
        <p14:creationId xmlns:p14="http://schemas.microsoft.com/office/powerpoint/2010/main" val="20739847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981200" y="1"/>
            <a:ext cx="8229600" cy="715963"/>
          </a:xfrm>
        </p:spPr>
        <p:txBody>
          <a:bodyPr/>
          <a:lstStyle/>
          <a:p>
            <a:pPr eaLnBrk="1" hangingPunct="1"/>
            <a:r>
              <a:rPr lang="en-US" altLang="en-US" sz="3600" u="sng"/>
              <a:t>Slavery in the South</a:t>
            </a:r>
          </a:p>
        </p:txBody>
      </p:sp>
      <p:sp>
        <p:nvSpPr>
          <p:cNvPr id="20483" name="Content Placeholder 2"/>
          <p:cNvSpPr>
            <a:spLocks noGrp="1"/>
          </p:cNvSpPr>
          <p:nvPr>
            <p:ph idx="1"/>
          </p:nvPr>
        </p:nvSpPr>
        <p:spPr>
          <a:xfrm>
            <a:off x="1524000" y="762001"/>
            <a:ext cx="9144000" cy="4525963"/>
          </a:xfrm>
        </p:spPr>
        <p:txBody>
          <a:bodyPr/>
          <a:lstStyle/>
          <a:p>
            <a:pPr eaLnBrk="1" hangingPunct="1"/>
            <a:r>
              <a:rPr lang="en-US" altLang="en-US" sz="2400"/>
              <a:t>In 1793 with the invention of the cotton gin by Eli Whitney, the south saw an explosive growth in the cotton industry and this greatly increased demand for slave labor in the South.</a:t>
            </a:r>
          </a:p>
          <a:p>
            <a:pPr eaLnBrk="1" hangingPunct="1"/>
            <a:r>
              <a:rPr lang="en-US" altLang="en-US" sz="2400"/>
              <a:t>Southern Christians believed that the Bible allows slavery and that it was acceptable for Christians to own slaves.</a:t>
            </a:r>
          </a:p>
          <a:p>
            <a:pPr eaLnBrk="1" hangingPunct="1"/>
            <a:r>
              <a:rPr lang="en-US" altLang="en-US" sz="2400"/>
              <a:t>They also believed that the white man was superior to all other races and had been chosen by God to rule the earth. </a:t>
            </a:r>
          </a:p>
        </p:txBody>
      </p:sp>
      <p:pic>
        <p:nvPicPr>
          <p:cNvPr id="20484" name="Picture 2" descr="Image:Cotton gin harpers.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3573464"/>
            <a:ext cx="4324350" cy="328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Box 4"/>
          <p:cNvSpPr txBox="1">
            <a:spLocks noChangeArrowheads="1"/>
          </p:cNvSpPr>
          <p:nvPr/>
        </p:nvSpPr>
        <p:spPr bwMode="auto">
          <a:xfrm>
            <a:off x="7543801" y="5943601"/>
            <a:ext cx="1762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800"/>
              <a:t>Slaves working</a:t>
            </a:r>
          </a:p>
          <a:p>
            <a:pPr eaLnBrk="1" hangingPunct="1">
              <a:spcBef>
                <a:spcPct val="0"/>
              </a:spcBef>
              <a:buFontTx/>
              <a:buNone/>
            </a:pPr>
            <a:r>
              <a:rPr lang="en-US" altLang="en-US" sz="1800"/>
              <a:t> on a cotton gin</a:t>
            </a:r>
          </a:p>
        </p:txBody>
      </p:sp>
    </p:spTree>
    <p:extLst>
      <p:ext uri="{BB962C8B-B14F-4D97-AF65-F5344CB8AC3E}">
        <p14:creationId xmlns:p14="http://schemas.microsoft.com/office/powerpoint/2010/main" val="35486282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Free_State_Hotel_3"/>
          <p:cNvPicPr>
            <a:picLocks noChangeAspect="1" noChangeArrowheads="1"/>
          </p:cNvPicPr>
          <p:nvPr/>
        </p:nvPicPr>
        <p:blipFill>
          <a:blip r:embed="rId3">
            <a:extLst>
              <a:ext uri="{28A0092B-C50C-407E-A947-70E740481C1C}">
                <a14:useLocalDpi xmlns:a14="http://schemas.microsoft.com/office/drawing/2010/main" val="0"/>
              </a:ext>
            </a:extLst>
          </a:blip>
          <a:srcRect l="23810"/>
          <a:stretch>
            <a:fillRect/>
          </a:stretch>
        </p:blipFill>
        <p:spPr bwMode="auto">
          <a:xfrm>
            <a:off x="7086600" y="3962401"/>
            <a:ext cx="3581400" cy="264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3" descr="lincoln"/>
          <p:cNvPicPr>
            <a:picLocks noChangeAspect="1" noChangeArrowheads="1"/>
          </p:cNvPicPr>
          <p:nvPr/>
        </p:nvPicPr>
        <p:blipFill>
          <a:blip r:embed="rId4">
            <a:extLst>
              <a:ext uri="{28A0092B-C50C-407E-A947-70E740481C1C}">
                <a14:useLocalDpi xmlns:a14="http://schemas.microsoft.com/office/drawing/2010/main" val="0"/>
              </a:ext>
            </a:extLst>
          </a:blip>
          <a:srcRect l="11456" t="8333" r="19809" b="13889"/>
          <a:stretch>
            <a:fillRect/>
          </a:stretch>
        </p:blipFill>
        <p:spPr bwMode="auto">
          <a:xfrm>
            <a:off x="6781801" y="1295400"/>
            <a:ext cx="176371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4" descr="dred_scot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1" y="1219200"/>
            <a:ext cx="1903413"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5" descr="uncle toms cabi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24876" y="914400"/>
            <a:ext cx="21431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6" descr="compromise of 1850 debat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1752601"/>
            <a:ext cx="312420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Text Box 7"/>
          <p:cNvSpPr txBox="1">
            <a:spLocks noChangeArrowheads="1"/>
          </p:cNvSpPr>
          <p:nvPr/>
        </p:nvSpPr>
        <p:spPr bwMode="auto">
          <a:xfrm>
            <a:off x="1524000" y="0"/>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2400">
                <a:latin typeface="Comic Sans MS" panose="030F0702030302020204" pitchFamily="66" charset="0"/>
              </a:rPr>
              <a:t>Each of these images represents something that contributed to the outbreak of the Civil War.  What do you think they  represent? </a:t>
            </a:r>
          </a:p>
        </p:txBody>
      </p:sp>
      <p:pic>
        <p:nvPicPr>
          <p:cNvPr id="22536" name="Picture 41" descr="johnbrown2"/>
          <p:cNvPicPr>
            <a:picLocks noChangeAspect="1" noChangeArrowheads="1"/>
          </p:cNvPicPr>
          <p:nvPr/>
        </p:nvPicPr>
        <p:blipFill>
          <a:blip r:embed="rId8">
            <a:extLst>
              <a:ext uri="{28A0092B-C50C-407E-A947-70E740481C1C}">
                <a14:useLocalDpi xmlns:a14="http://schemas.microsoft.com/office/drawing/2010/main" val="0"/>
              </a:ext>
            </a:extLst>
          </a:blip>
          <a:srcRect l="4651" t="6779" r="4651" b="5084"/>
          <a:stretch>
            <a:fillRect/>
          </a:stretch>
        </p:blipFill>
        <p:spPr bwMode="auto">
          <a:xfrm>
            <a:off x="1524000" y="4267200"/>
            <a:ext cx="35052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42" descr="john brow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76800" y="3695700"/>
            <a:ext cx="230505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91882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Free_State_Hotel_3"/>
          <p:cNvPicPr>
            <a:picLocks noChangeAspect="1" noChangeArrowheads="1"/>
          </p:cNvPicPr>
          <p:nvPr/>
        </p:nvPicPr>
        <p:blipFill>
          <a:blip r:embed="rId3">
            <a:extLst>
              <a:ext uri="{28A0092B-C50C-407E-A947-70E740481C1C}">
                <a14:useLocalDpi xmlns:a14="http://schemas.microsoft.com/office/drawing/2010/main" val="0"/>
              </a:ext>
            </a:extLst>
          </a:blip>
          <a:srcRect l="23810"/>
          <a:stretch>
            <a:fillRect/>
          </a:stretch>
        </p:blipFill>
        <p:spPr bwMode="auto">
          <a:xfrm>
            <a:off x="6324600" y="3505201"/>
            <a:ext cx="4343400"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3" descr="lincoln"/>
          <p:cNvPicPr>
            <a:picLocks noChangeAspect="1" noChangeArrowheads="1"/>
          </p:cNvPicPr>
          <p:nvPr/>
        </p:nvPicPr>
        <p:blipFill>
          <a:blip r:embed="rId4">
            <a:extLst>
              <a:ext uri="{28A0092B-C50C-407E-A947-70E740481C1C}">
                <a14:useLocalDpi xmlns:a14="http://schemas.microsoft.com/office/drawing/2010/main" val="0"/>
              </a:ext>
            </a:extLst>
          </a:blip>
          <a:srcRect l="11456" t="8333" r="19809" b="13889"/>
          <a:stretch>
            <a:fillRect/>
          </a:stretch>
        </p:blipFill>
        <p:spPr bwMode="auto">
          <a:xfrm>
            <a:off x="8659814" y="381000"/>
            <a:ext cx="2008187"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4" descr="dred_scot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1" y="990600"/>
            <a:ext cx="206692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descr="uncle toms cabi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34201" y="0"/>
            <a:ext cx="21431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6" descr="compromise of 1850 debat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565151"/>
            <a:ext cx="3581400"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8" descr="johnbrown2"/>
          <p:cNvPicPr>
            <a:picLocks noChangeAspect="1" noChangeArrowheads="1"/>
          </p:cNvPicPr>
          <p:nvPr/>
        </p:nvPicPr>
        <p:blipFill>
          <a:blip r:embed="rId8">
            <a:extLst>
              <a:ext uri="{28A0092B-C50C-407E-A947-70E740481C1C}">
                <a14:useLocalDpi xmlns:a14="http://schemas.microsoft.com/office/drawing/2010/main" val="0"/>
              </a:ext>
            </a:extLst>
          </a:blip>
          <a:srcRect l="4651" t="6779" r="4651" b="5084"/>
          <a:stretch>
            <a:fillRect/>
          </a:stretch>
        </p:blipFill>
        <p:spPr bwMode="auto">
          <a:xfrm>
            <a:off x="1524000" y="3505200"/>
            <a:ext cx="4191000"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9" descr="john brow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76800" y="3695700"/>
            <a:ext cx="230505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5" name="Rectangle 10"/>
          <p:cNvSpPr>
            <a:spLocks noChangeArrowheads="1"/>
          </p:cNvSpPr>
          <p:nvPr/>
        </p:nvSpPr>
        <p:spPr bwMode="auto">
          <a:xfrm>
            <a:off x="1524000" y="0"/>
            <a:ext cx="9144000" cy="6858000"/>
          </a:xfrm>
          <a:prstGeom prst="rect">
            <a:avLst/>
          </a:prstGeom>
          <a:solidFill>
            <a:schemeClr val="bg1">
              <a:alpha val="45097"/>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US" altLang="en-US" sz="1800"/>
          </a:p>
        </p:txBody>
      </p:sp>
      <p:sp>
        <p:nvSpPr>
          <p:cNvPr id="24586" name="Text Box 11"/>
          <p:cNvSpPr txBox="1">
            <a:spLocks noChangeArrowheads="1"/>
          </p:cNvSpPr>
          <p:nvPr/>
        </p:nvSpPr>
        <p:spPr bwMode="auto">
          <a:xfrm>
            <a:off x="1905000" y="381000"/>
            <a:ext cx="8458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i="1">
              <a:latin typeface="Comic Sans MS" panose="030F0702030302020204" pitchFamily="66" charset="0"/>
            </a:endParaRPr>
          </a:p>
          <a:p>
            <a:pPr algn="ctr" eaLnBrk="1" hangingPunct="1">
              <a:spcBef>
                <a:spcPct val="0"/>
              </a:spcBef>
              <a:buFontTx/>
              <a:buNone/>
            </a:pPr>
            <a:r>
              <a:rPr lang="en-US" altLang="en-US" sz="4000">
                <a:latin typeface="Comic Sans MS" panose="030F0702030302020204" pitchFamily="66" charset="0"/>
              </a:rPr>
              <a:t>Road to Civil War</a:t>
            </a:r>
          </a:p>
        </p:txBody>
      </p:sp>
      <p:grpSp>
        <p:nvGrpSpPr>
          <p:cNvPr id="24587" name="Group 12"/>
          <p:cNvGrpSpPr>
            <a:grpSpLocks/>
          </p:cNvGrpSpPr>
          <p:nvPr/>
        </p:nvGrpSpPr>
        <p:grpSpPr bwMode="auto">
          <a:xfrm>
            <a:off x="1524000" y="4114800"/>
            <a:ext cx="9144000" cy="838200"/>
            <a:chOff x="0" y="720"/>
            <a:chExt cx="5760" cy="384"/>
          </a:xfrm>
        </p:grpSpPr>
        <p:sp>
          <p:nvSpPr>
            <p:cNvPr id="24588" name="Line 13"/>
            <p:cNvSpPr>
              <a:spLocks noChangeShapeType="1"/>
            </p:cNvSpPr>
            <p:nvPr/>
          </p:nvSpPr>
          <p:spPr bwMode="auto">
            <a:xfrm>
              <a:off x="0" y="1008"/>
              <a:ext cx="576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9" name="Line 14"/>
            <p:cNvSpPr>
              <a:spLocks noChangeShapeType="1"/>
            </p:cNvSpPr>
            <p:nvPr/>
          </p:nvSpPr>
          <p:spPr bwMode="auto">
            <a:xfrm>
              <a:off x="144" y="912"/>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90" name="Line 15"/>
            <p:cNvSpPr>
              <a:spLocks noChangeShapeType="1"/>
            </p:cNvSpPr>
            <p:nvPr/>
          </p:nvSpPr>
          <p:spPr bwMode="auto">
            <a:xfrm>
              <a:off x="672" y="912"/>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91" name="Line 16"/>
            <p:cNvSpPr>
              <a:spLocks noChangeShapeType="1"/>
            </p:cNvSpPr>
            <p:nvPr/>
          </p:nvSpPr>
          <p:spPr bwMode="auto">
            <a:xfrm>
              <a:off x="1200" y="912"/>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92" name="Line 17"/>
            <p:cNvSpPr>
              <a:spLocks noChangeShapeType="1"/>
            </p:cNvSpPr>
            <p:nvPr/>
          </p:nvSpPr>
          <p:spPr bwMode="auto">
            <a:xfrm>
              <a:off x="1728" y="912"/>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93" name="Line 18"/>
            <p:cNvSpPr>
              <a:spLocks noChangeShapeType="1"/>
            </p:cNvSpPr>
            <p:nvPr/>
          </p:nvSpPr>
          <p:spPr bwMode="auto">
            <a:xfrm>
              <a:off x="2256" y="912"/>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94" name="Line 19"/>
            <p:cNvSpPr>
              <a:spLocks noChangeShapeType="1"/>
            </p:cNvSpPr>
            <p:nvPr/>
          </p:nvSpPr>
          <p:spPr bwMode="auto">
            <a:xfrm>
              <a:off x="2784" y="912"/>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95" name="Line 20"/>
            <p:cNvSpPr>
              <a:spLocks noChangeShapeType="1"/>
            </p:cNvSpPr>
            <p:nvPr/>
          </p:nvSpPr>
          <p:spPr bwMode="auto">
            <a:xfrm>
              <a:off x="3312" y="912"/>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96" name="Line 21"/>
            <p:cNvSpPr>
              <a:spLocks noChangeShapeType="1"/>
            </p:cNvSpPr>
            <p:nvPr/>
          </p:nvSpPr>
          <p:spPr bwMode="auto">
            <a:xfrm>
              <a:off x="3840" y="912"/>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97" name="Line 22"/>
            <p:cNvSpPr>
              <a:spLocks noChangeShapeType="1"/>
            </p:cNvSpPr>
            <p:nvPr/>
          </p:nvSpPr>
          <p:spPr bwMode="auto">
            <a:xfrm>
              <a:off x="4368" y="912"/>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98" name="Line 23"/>
            <p:cNvSpPr>
              <a:spLocks noChangeShapeType="1"/>
            </p:cNvSpPr>
            <p:nvPr/>
          </p:nvSpPr>
          <p:spPr bwMode="auto">
            <a:xfrm>
              <a:off x="4896" y="912"/>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99" name="Line 24"/>
            <p:cNvSpPr>
              <a:spLocks noChangeShapeType="1"/>
            </p:cNvSpPr>
            <p:nvPr/>
          </p:nvSpPr>
          <p:spPr bwMode="auto">
            <a:xfrm>
              <a:off x="5424" y="912"/>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00" name="Text Box 25"/>
            <p:cNvSpPr txBox="1">
              <a:spLocks noChangeArrowheads="1"/>
            </p:cNvSpPr>
            <p:nvPr/>
          </p:nvSpPr>
          <p:spPr bwMode="auto">
            <a:xfrm>
              <a:off x="0" y="720"/>
              <a:ext cx="370"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400">
                  <a:latin typeface="Comic Sans MS" panose="030F0702030302020204" pitchFamily="66" charset="0"/>
                </a:rPr>
                <a:t>1850</a:t>
              </a:r>
            </a:p>
          </p:txBody>
        </p:sp>
        <p:sp>
          <p:nvSpPr>
            <p:cNvPr id="24601" name="Text Box 26"/>
            <p:cNvSpPr txBox="1">
              <a:spLocks noChangeArrowheads="1"/>
            </p:cNvSpPr>
            <p:nvPr/>
          </p:nvSpPr>
          <p:spPr bwMode="auto">
            <a:xfrm>
              <a:off x="480" y="720"/>
              <a:ext cx="352"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400">
                  <a:latin typeface="Comic Sans MS" panose="030F0702030302020204" pitchFamily="66" charset="0"/>
                </a:rPr>
                <a:t>1851</a:t>
              </a:r>
            </a:p>
          </p:txBody>
        </p:sp>
        <p:sp>
          <p:nvSpPr>
            <p:cNvPr id="24602" name="Text Box 27"/>
            <p:cNvSpPr txBox="1">
              <a:spLocks noChangeArrowheads="1"/>
            </p:cNvSpPr>
            <p:nvPr/>
          </p:nvSpPr>
          <p:spPr bwMode="auto">
            <a:xfrm>
              <a:off x="1008" y="720"/>
              <a:ext cx="370"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400">
                  <a:latin typeface="Comic Sans MS" panose="030F0702030302020204" pitchFamily="66" charset="0"/>
                </a:rPr>
                <a:t>1852</a:t>
              </a:r>
            </a:p>
          </p:txBody>
        </p:sp>
        <p:sp>
          <p:nvSpPr>
            <p:cNvPr id="24603" name="Text Box 28"/>
            <p:cNvSpPr txBox="1">
              <a:spLocks noChangeArrowheads="1"/>
            </p:cNvSpPr>
            <p:nvPr/>
          </p:nvSpPr>
          <p:spPr bwMode="auto">
            <a:xfrm>
              <a:off x="1536" y="720"/>
              <a:ext cx="370"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400">
                  <a:latin typeface="Comic Sans MS" panose="030F0702030302020204" pitchFamily="66" charset="0"/>
                </a:rPr>
                <a:t>1853</a:t>
              </a:r>
            </a:p>
          </p:txBody>
        </p:sp>
        <p:sp>
          <p:nvSpPr>
            <p:cNvPr id="24604" name="Text Box 29"/>
            <p:cNvSpPr txBox="1">
              <a:spLocks noChangeArrowheads="1"/>
            </p:cNvSpPr>
            <p:nvPr/>
          </p:nvSpPr>
          <p:spPr bwMode="auto">
            <a:xfrm>
              <a:off x="2064" y="720"/>
              <a:ext cx="370"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400">
                  <a:latin typeface="Comic Sans MS" panose="030F0702030302020204" pitchFamily="66" charset="0"/>
                </a:rPr>
                <a:t>1854</a:t>
              </a:r>
            </a:p>
          </p:txBody>
        </p:sp>
        <p:sp>
          <p:nvSpPr>
            <p:cNvPr id="24605" name="Text Box 30"/>
            <p:cNvSpPr txBox="1">
              <a:spLocks noChangeArrowheads="1"/>
            </p:cNvSpPr>
            <p:nvPr/>
          </p:nvSpPr>
          <p:spPr bwMode="auto">
            <a:xfrm>
              <a:off x="2592" y="720"/>
              <a:ext cx="370"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400">
                  <a:latin typeface="Comic Sans MS" panose="030F0702030302020204" pitchFamily="66" charset="0"/>
                </a:rPr>
                <a:t>1855</a:t>
              </a:r>
            </a:p>
          </p:txBody>
        </p:sp>
        <p:sp>
          <p:nvSpPr>
            <p:cNvPr id="24606" name="Text Box 31"/>
            <p:cNvSpPr txBox="1">
              <a:spLocks noChangeArrowheads="1"/>
            </p:cNvSpPr>
            <p:nvPr/>
          </p:nvSpPr>
          <p:spPr bwMode="auto">
            <a:xfrm>
              <a:off x="3120" y="720"/>
              <a:ext cx="370"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400">
                  <a:latin typeface="Comic Sans MS" panose="030F0702030302020204" pitchFamily="66" charset="0"/>
                </a:rPr>
                <a:t>1856</a:t>
              </a:r>
            </a:p>
          </p:txBody>
        </p:sp>
        <p:sp>
          <p:nvSpPr>
            <p:cNvPr id="24607" name="Text Box 32"/>
            <p:cNvSpPr txBox="1">
              <a:spLocks noChangeArrowheads="1"/>
            </p:cNvSpPr>
            <p:nvPr/>
          </p:nvSpPr>
          <p:spPr bwMode="auto">
            <a:xfrm>
              <a:off x="4176" y="720"/>
              <a:ext cx="370"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400">
                  <a:latin typeface="Comic Sans MS" panose="030F0702030302020204" pitchFamily="66" charset="0"/>
                </a:rPr>
                <a:t>1858</a:t>
              </a:r>
            </a:p>
          </p:txBody>
        </p:sp>
        <p:sp>
          <p:nvSpPr>
            <p:cNvPr id="24608" name="Text Box 33"/>
            <p:cNvSpPr txBox="1">
              <a:spLocks noChangeArrowheads="1"/>
            </p:cNvSpPr>
            <p:nvPr/>
          </p:nvSpPr>
          <p:spPr bwMode="auto">
            <a:xfrm>
              <a:off x="3648" y="720"/>
              <a:ext cx="370"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400">
                  <a:latin typeface="Comic Sans MS" panose="030F0702030302020204" pitchFamily="66" charset="0"/>
                </a:rPr>
                <a:t>1857</a:t>
              </a:r>
            </a:p>
          </p:txBody>
        </p:sp>
        <p:sp>
          <p:nvSpPr>
            <p:cNvPr id="24609" name="Text Box 34"/>
            <p:cNvSpPr txBox="1">
              <a:spLocks noChangeArrowheads="1"/>
            </p:cNvSpPr>
            <p:nvPr/>
          </p:nvSpPr>
          <p:spPr bwMode="auto">
            <a:xfrm>
              <a:off x="4704" y="720"/>
              <a:ext cx="370"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400">
                  <a:latin typeface="Comic Sans MS" panose="030F0702030302020204" pitchFamily="66" charset="0"/>
                </a:rPr>
                <a:t>1859</a:t>
              </a:r>
            </a:p>
          </p:txBody>
        </p:sp>
        <p:sp>
          <p:nvSpPr>
            <p:cNvPr id="24610" name="Text Box 35"/>
            <p:cNvSpPr txBox="1">
              <a:spLocks noChangeArrowheads="1"/>
            </p:cNvSpPr>
            <p:nvPr/>
          </p:nvSpPr>
          <p:spPr bwMode="auto">
            <a:xfrm>
              <a:off x="5232" y="720"/>
              <a:ext cx="370"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400">
                  <a:latin typeface="Comic Sans MS" panose="030F0702030302020204" pitchFamily="66" charset="0"/>
                </a:rPr>
                <a:t>1860</a:t>
              </a:r>
            </a:p>
          </p:txBody>
        </p:sp>
      </p:grpSp>
    </p:spTree>
    <p:extLst>
      <p:ext uri="{BB962C8B-B14F-4D97-AF65-F5344CB8AC3E}">
        <p14:creationId xmlns:p14="http://schemas.microsoft.com/office/powerpoint/2010/main" val="34319581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6" descr="Free_State_Hotel_3"/>
          <p:cNvPicPr>
            <a:picLocks noChangeAspect="1" noChangeArrowheads="1"/>
          </p:cNvPicPr>
          <p:nvPr/>
        </p:nvPicPr>
        <p:blipFill>
          <a:blip r:embed="rId3">
            <a:extLst>
              <a:ext uri="{28A0092B-C50C-407E-A947-70E740481C1C}">
                <a14:useLocalDpi xmlns:a14="http://schemas.microsoft.com/office/drawing/2010/main" val="0"/>
              </a:ext>
            </a:extLst>
          </a:blip>
          <a:srcRect l="16667"/>
          <a:stretch>
            <a:fillRect/>
          </a:stretch>
        </p:blipFill>
        <p:spPr bwMode="auto">
          <a:xfrm>
            <a:off x="4495800" y="2438400"/>
            <a:ext cx="2286000" cy="154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45" descr="lincoln"/>
          <p:cNvPicPr>
            <a:picLocks noChangeAspect="1" noChangeArrowheads="1"/>
          </p:cNvPicPr>
          <p:nvPr/>
        </p:nvPicPr>
        <p:blipFill>
          <a:blip r:embed="rId4">
            <a:extLst>
              <a:ext uri="{28A0092B-C50C-407E-A947-70E740481C1C}">
                <a14:useLocalDpi xmlns:a14="http://schemas.microsoft.com/office/drawing/2010/main" val="0"/>
              </a:ext>
            </a:extLst>
          </a:blip>
          <a:srcRect l="11456" t="8333" r="19809" b="13889"/>
          <a:stretch>
            <a:fillRect/>
          </a:stretch>
        </p:blipFill>
        <p:spPr bwMode="auto">
          <a:xfrm>
            <a:off x="8839200" y="4724400"/>
            <a:ext cx="1371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44" descr="dred_scot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1" y="4038600"/>
            <a:ext cx="1903413"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42" descr="compromise of 1850 debat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2590800"/>
            <a:ext cx="251460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Text Box 4"/>
          <p:cNvSpPr txBox="1">
            <a:spLocks noChangeArrowheads="1"/>
          </p:cNvSpPr>
          <p:nvPr/>
        </p:nvSpPr>
        <p:spPr bwMode="auto">
          <a:xfrm>
            <a:off x="4495800" y="228600"/>
            <a:ext cx="348138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a:latin typeface="Comic Sans MS" panose="030F0702030302020204" pitchFamily="66" charset="0"/>
              </a:rPr>
              <a:t>Road to Civil War</a:t>
            </a:r>
          </a:p>
        </p:txBody>
      </p:sp>
      <p:grpSp>
        <p:nvGrpSpPr>
          <p:cNvPr id="26631" name="Group 51"/>
          <p:cNvGrpSpPr>
            <a:grpSpLocks/>
          </p:cNvGrpSpPr>
          <p:nvPr/>
        </p:nvGrpSpPr>
        <p:grpSpPr bwMode="auto">
          <a:xfrm>
            <a:off x="1524000" y="1143000"/>
            <a:ext cx="9144000" cy="609600"/>
            <a:chOff x="0" y="720"/>
            <a:chExt cx="5760" cy="384"/>
          </a:xfrm>
        </p:grpSpPr>
        <p:sp>
          <p:nvSpPr>
            <p:cNvPr id="26653" name="Line 5"/>
            <p:cNvSpPr>
              <a:spLocks noChangeShapeType="1"/>
            </p:cNvSpPr>
            <p:nvPr/>
          </p:nvSpPr>
          <p:spPr bwMode="auto">
            <a:xfrm>
              <a:off x="0" y="1008"/>
              <a:ext cx="576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54" name="Line 7"/>
            <p:cNvSpPr>
              <a:spLocks noChangeShapeType="1"/>
            </p:cNvSpPr>
            <p:nvPr/>
          </p:nvSpPr>
          <p:spPr bwMode="auto">
            <a:xfrm>
              <a:off x="144" y="912"/>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55" name="Line 9"/>
            <p:cNvSpPr>
              <a:spLocks noChangeShapeType="1"/>
            </p:cNvSpPr>
            <p:nvPr/>
          </p:nvSpPr>
          <p:spPr bwMode="auto">
            <a:xfrm>
              <a:off x="672" y="912"/>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56" name="Line 10"/>
            <p:cNvSpPr>
              <a:spLocks noChangeShapeType="1"/>
            </p:cNvSpPr>
            <p:nvPr/>
          </p:nvSpPr>
          <p:spPr bwMode="auto">
            <a:xfrm>
              <a:off x="1200" y="912"/>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57" name="Line 11"/>
            <p:cNvSpPr>
              <a:spLocks noChangeShapeType="1"/>
            </p:cNvSpPr>
            <p:nvPr/>
          </p:nvSpPr>
          <p:spPr bwMode="auto">
            <a:xfrm>
              <a:off x="1728" y="912"/>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58" name="Line 12"/>
            <p:cNvSpPr>
              <a:spLocks noChangeShapeType="1"/>
            </p:cNvSpPr>
            <p:nvPr/>
          </p:nvSpPr>
          <p:spPr bwMode="auto">
            <a:xfrm>
              <a:off x="2256" y="912"/>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59" name="Line 13"/>
            <p:cNvSpPr>
              <a:spLocks noChangeShapeType="1"/>
            </p:cNvSpPr>
            <p:nvPr/>
          </p:nvSpPr>
          <p:spPr bwMode="auto">
            <a:xfrm>
              <a:off x="2784" y="912"/>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60" name="Line 14"/>
            <p:cNvSpPr>
              <a:spLocks noChangeShapeType="1"/>
            </p:cNvSpPr>
            <p:nvPr/>
          </p:nvSpPr>
          <p:spPr bwMode="auto">
            <a:xfrm>
              <a:off x="3312" y="912"/>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61" name="Line 15"/>
            <p:cNvSpPr>
              <a:spLocks noChangeShapeType="1"/>
            </p:cNvSpPr>
            <p:nvPr/>
          </p:nvSpPr>
          <p:spPr bwMode="auto">
            <a:xfrm>
              <a:off x="3840" y="912"/>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62" name="Line 16"/>
            <p:cNvSpPr>
              <a:spLocks noChangeShapeType="1"/>
            </p:cNvSpPr>
            <p:nvPr/>
          </p:nvSpPr>
          <p:spPr bwMode="auto">
            <a:xfrm>
              <a:off x="4368" y="912"/>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63" name="Line 17"/>
            <p:cNvSpPr>
              <a:spLocks noChangeShapeType="1"/>
            </p:cNvSpPr>
            <p:nvPr/>
          </p:nvSpPr>
          <p:spPr bwMode="auto">
            <a:xfrm>
              <a:off x="4896" y="912"/>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64" name="Line 19"/>
            <p:cNvSpPr>
              <a:spLocks noChangeShapeType="1"/>
            </p:cNvSpPr>
            <p:nvPr/>
          </p:nvSpPr>
          <p:spPr bwMode="auto">
            <a:xfrm>
              <a:off x="5424" y="912"/>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65" name="Text Box 20"/>
            <p:cNvSpPr txBox="1">
              <a:spLocks noChangeArrowheads="1"/>
            </p:cNvSpPr>
            <p:nvPr/>
          </p:nvSpPr>
          <p:spPr bwMode="auto">
            <a:xfrm>
              <a:off x="0" y="720"/>
              <a:ext cx="3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400">
                  <a:latin typeface="Comic Sans MS" panose="030F0702030302020204" pitchFamily="66" charset="0"/>
                </a:rPr>
                <a:t>1850</a:t>
              </a:r>
            </a:p>
          </p:txBody>
        </p:sp>
        <p:sp>
          <p:nvSpPr>
            <p:cNvPr id="26666" name="Text Box 21"/>
            <p:cNvSpPr txBox="1">
              <a:spLocks noChangeArrowheads="1"/>
            </p:cNvSpPr>
            <p:nvPr/>
          </p:nvSpPr>
          <p:spPr bwMode="auto">
            <a:xfrm>
              <a:off x="480" y="720"/>
              <a:ext cx="35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400">
                  <a:latin typeface="Comic Sans MS" panose="030F0702030302020204" pitchFamily="66" charset="0"/>
                </a:rPr>
                <a:t>1851</a:t>
              </a:r>
            </a:p>
          </p:txBody>
        </p:sp>
        <p:sp>
          <p:nvSpPr>
            <p:cNvPr id="26667" name="Text Box 22"/>
            <p:cNvSpPr txBox="1">
              <a:spLocks noChangeArrowheads="1"/>
            </p:cNvSpPr>
            <p:nvPr/>
          </p:nvSpPr>
          <p:spPr bwMode="auto">
            <a:xfrm>
              <a:off x="1008" y="720"/>
              <a:ext cx="3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400">
                  <a:latin typeface="Comic Sans MS" panose="030F0702030302020204" pitchFamily="66" charset="0"/>
                </a:rPr>
                <a:t>1852</a:t>
              </a:r>
            </a:p>
          </p:txBody>
        </p:sp>
        <p:sp>
          <p:nvSpPr>
            <p:cNvPr id="26668" name="Text Box 23"/>
            <p:cNvSpPr txBox="1">
              <a:spLocks noChangeArrowheads="1"/>
            </p:cNvSpPr>
            <p:nvPr/>
          </p:nvSpPr>
          <p:spPr bwMode="auto">
            <a:xfrm>
              <a:off x="1536" y="720"/>
              <a:ext cx="3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400">
                  <a:latin typeface="Comic Sans MS" panose="030F0702030302020204" pitchFamily="66" charset="0"/>
                </a:rPr>
                <a:t>1853</a:t>
              </a:r>
            </a:p>
          </p:txBody>
        </p:sp>
        <p:sp>
          <p:nvSpPr>
            <p:cNvPr id="26669" name="Text Box 24"/>
            <p:cNvSpPr txBox="1">
              <a:spLocks noChangeArrowheads="1"/>
            </p:cNvSpPr>
            <p:nvPr/>
          </p:nvSpPr>
          <p:spPr bwMode="auto">
            <a:xfrm>
              <a:off x="2064" y="720"/>
              <a:ext cx="3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400">
                  <a:latin typeface="Comic Sans MS" panose="030F0702030302020204" pitchFamily="66" charset="0"/>
                </a:rPr>
                <a:t>1854</a:t>
              </a:r>
            </a:p>
          </p:txBody>
        </p:sp>
        <p:sp>
          <p:nvSpPr>
            <p:cNvPr id="26670" name="Text Box 25"/>
            <p:cNvSpPr txBox="1">
              <a:spLocks noChangeArrowheads="1"/>
            </p:cNvSpPr>
            <p:nvPr/>
          </p:nvSpPr>
          <p:spPr bwMode="auto">
            <a:xfrm>
              <a:off x="2592" y="720"/>
              <a:ext cx="3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400">
                  <a:latin typeface="Comic Sans MS" panose="030F0702030302020204" pitchFamily="66" charset="0"/>
                </a:rPr>
                <a:t>1855</a:t>
              </a:r>
            </a:p>
          </p:txBody>
        </p:sp>
        <p:sp>
          <p:nvSpPr>
            <p:cNvPr id="26671" name="Text Box 26"/>
            <p:cNvSpPr txBox="1">
              <a:spLocks noChangeArrowheads="1"/>
            </p:cNvSpPr>
            <p:nvPr/>
          </p:nvSpPr>
          <p:spPr bwMode="auto">
            <a:xfrm>
              <a:off x="3120" y="720"/>
              <a:ext cx="3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400">
                  <a:latin typeface="Comic Sans MS" panose="030F0702030302020204" pitchFamily="66" charset="0"/>
                </a:rPr>
                <a:t>1856</a:t>
              </a:r>
            </a:p>
          </p:txBody>
        </p:sp>
        <p:sp>
          <p:nvSpPr>
            <p:cNvPr id="26672" name="Text Box 27"/>
            <p:cNvSpPr txBox="1">
              <a:spLocks noChangeArrowheads="1"/>
            </p:cNvSpPr>
            <p:nvPr/>
          </p:nvSpPr>
          <p:spPr bwMode="auto">
            <a:xfrm>
              <a:off x="4176" y="720"/>
              <a:ext cx="3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400">
                  <a:latin typeface="Comic Sans MS" panose="030F0702030302020204" pitchFamily="66" charset="0"/>
                </a:rPr>
                <a:t>1858</a:t>
              </a:r>
            </a:p>
          </p:txBody>
        </p:sp>
        <p:sp>
          <p:nvSpPr>
            <p:cNvPr id="26673" name="Text Box 28"/>
            <p:cNvSpPr txBox="1">
              <a:spLocks noChangeArrowheads="1"/>
            </p:cNvSpPr>
            <p:nvPr/>
          </p:nvSpPr>
          <p:spPr bwMode="auto">
            <a:xfrm>
              <a:off x="3648" y="720"/>
              <a:ext cx="3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400">
                  <a:latin typeface="Comic Sans MS" panose="030F0702030302020204" pitchFamily="66" charset="0"/>
                </a:rPr>
                <a:t>1857</a:t>
              </a:r>
            </a:p>
          </p:txBody>
        </p:sp>
        <p:sp>
          <p:nvSpPr>
            <p:cNvPr id="26674" name="Text Box 29"/>
            <p:cNvSpPr txBox="1">
              <a:spLocks noChangeArrowheads="1"/>
            </p:cNvSpPr>
            <p:nvPr/>
          </p:nvSpPr>
          <p:spPr bwMode="auto">
            <a:xfrm>
              <a:off x="4704" y="720"/>
              <a:ext cx="3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400">
                  <a:latin typeface="Comic Sans MS" panose="030F0702030302020204" pitchFamily="66" charset="0"/>
                </a:rPr>
                <a:t>1859</a:t>
              </a:r>
            </a:p>
          </p:txBody>
        </p:sp>
        <p:sp>
          <p:nvSpPr>
            <p:cNvPr id="26675" name="Text Box 30"/>
            <p:cNvSpPr txBox="1">
              <a:spLocks noChangeArrowheads="1"/>
            </p:cNvSpPr>
            <p:nvPr/>
          </p:nvSpPr>
          <p:spPr bwMode="auto">
            <a:xfrm>
              <a:off x="5232" y="720"/>
              <a:ext cx="3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en-US" sz="1400">
                  <a:latin typeface="Comic Sans MS" panose="030F0702030302020204" pitchFamily="66" charset="0"/>
                </a:rPr>
                <a:t>1860</a:t>
              </a:r>
            </a:p>
          </p:txBody>
        </p:sp>
      </p:grpSp>
      <p:grpSp>
        <p:nvGrpSpPr>
          <p:cNvPr id="3" name="Group 52"/>
          <p:cNvGrpSpPr>
            <a:grpSpLocks/>
          </p:cNvGrpSpPr>
          <p:nvPr/>
        </p:nvGrpSpPr>
        <p:grpSpPr bwMode="auto">
          <a:xfrm>
            <a:off x="1524000" y="1600201"/>
            <a:ext cx="1447800" cy="2779713"/>
            <a:chOff x="0" y="1008"/>
            <a:chExt cx="912" cy="1751"/>
          </a:xfrm>
        </p:grpSpPr>
        <p:sp>
          <p:nvSpPr>
            <p:cNvPr id="26651" name="Text Box 31"/>
            <p:cNvSpPr txBox="1">
              <a:spLocks noChangeArrowheads="1"/>
            </p:cNvSpPr>
            <p:nvPr/>
          </p:nvSpPr>
          <p:spPr bwMode="auto">
            <a:xfrm>
              <a:off x="0" y="1344"/>
              <a:ext cx="912" cy="1415"/>
            </a:xfrm>
            <a:prstGeom prst="rect">
              <a:avLst/>
            </a:prstGeom>
            <a:solidFill>
              <a:schemeClr val="bg1"/>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400">
                  <a:latin typeface="Comic Sans MS" panose="030F0702030302020204" pitchFamily="66" charset="0"/>
                </a:rPr>
                <a:t>Congress passes Compromise of 1850</a:t>
              </a:r>
            </a:p>
            <a:p>
              <a:pPr algn="ctr" eaLnBrk="1" hangingPunct="1">
                <a:spcBef>
                  <a:spcPct val="0"/>
                </a:spcBef>
                <a:buFontTx/>
                <a:buNone/>
              </a:pPr>
              <a:r>
                <a:rPr lang="en-US" altLang="en-US" sz="1400">
                  <a:latin typeface="Comic Sans MS" panose="030F0702030302020204" pitchFamily="66" charset="0"/>
                </a:rPr>
                <a:t>California becomes a free state and the Fugitive Slave Act is passed</a:t>
              </a:r>
            </a:p>
          </p:txBody>
        </p:sp>
        <p:sp>
          <p:nvSpPr>
            <p:cNvPr id="26652" name="Line 32"/>
            <p:cNvSpPr>
              <a:spLocks noChangeShapeType="1"/>
            </p:cNvSpPr>
            <p:nvPr/>
          </p:nvSpPr>
          <p:spPr bwMode="auto">
            <a:xfrm>
              <a:off x="144" y="1008"/>
              <a:ext cx="288"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4" name="Group 54"/>
          <p:cNvGrpSpPr>
            <a:grpSpLocks/>
          </p:cNvGrpSpPr>
          <p:nvPr/>
        </p:nvGrpSpPr>
        <p:grpSpPr bwMode="auto">
          <a:xfrm>
            <a:off x="4114800" y="1600200"/>
            <a:ext cx="1219200" cy="2044700"/>
            <a:chOff x="1632" y="1008"/>
            <a:chExt cx="768" cy="1288"/>
          </a:xfrm>
        </p:grpSpPr>
        <p:sp>
          <p:nvSpPr>
            <p:cNvPr id="26649" name="Text Box 36"/>
            <p:cNvSpPr txBox="1">
              <a:spLocks noChangeArrowheads="1"/>
            </p:cNvSpPr>
            <p:nvPr/>
          </p:nvSpPr>
          <p:spPr bwMode="auto">
            <a:xfrm>
              <a:off x="1632" y="1152"/>
              <a:ext cx="768" cy="1144"/>
            </a:xfrm>
            <a:prstGeom prst="rect">
              <a:avLst/>
            </a:prstGeom>
            <a:solidFill>
              <a:schemeClr val="bg1"/>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400">
                  <a:latin typeface="Comic Sans MS" panose="030F0702030302020204" pitchFamily="66" charset="0"/>
                </a:rPr>
                <a:t>Congress passes the Kansas-Nebraska Act allowing territories to decide on slavery</a:t>
              </a:r>
            </a:p>
          </p:txBody>
        </p:sp>
        <p:sp>
          <p:nvSpPr>
            <p:cNvPr id="26650" name="Line 37"/>
            <p:cNvSpPr>
              <a:spLocks noChangeShapeType="1"/>
            </p:cNvSpPr>
            <p:nvPr/>
          </p:nvSpPr>
          <p:spPr bwMode="auto">
            <a:xfrm flipH="1">
              <a:off x="2160" y="1008"/>
              <a:ext cx="96"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5" name="Group 55"/>
          <p:cNvGrpSpPr>
            <a:grpSpLocks/>
          </p:cNvGrpSpPr>
          <p:nvPr/>
        </p:nvGrpSpPr>
        <p:grpSpPr bwMode="auto">
          <a:xfrm>
            <a:off x="6705600" y="1600200"/>
            <a:ext cx="1295400" cy="2597150"/>
            <a:chOff x="3264" y="1008"/>
            <a:chExt cx="816" cy="1636"/>
          </a:xfrm>
        </p:grpSpPr>
        <p:sp>
          <p:nvSpPr>
            <p:cNvPr id="26647" name="Text Box 38"/>
            <p:cNvSpPr txBox="1">
              <a:spLocks noChangeArrowheads="1"/>
            </p:cNvSpPr>
            <p:nvPr/>
          </p:nvSpPr>
          <p:spPr bwMode="auto">
            <a:xfrm>
              <a:off x="3264" y="1776"/>
              <a:ext cx="816" cy="868"/>
            </a:xfrm>
            <a:prstGeom prst="rect">
              <a:avLst/>
            </a:prstGeom>
            <a:solidFill>
              <a:schemeClr val="bg1"/>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400">
                  <a:latin typeface="Comic Sans MS" panose="030F0702030302020204" pitchFamily="66" charset="0"/>
                </a:rPr>
                <a:t>Supreme Court issues the </a:t>
              </a:r>
              <a:r>
                <a:rPr lang="en-US" altLang="en-US" sz="1400" i="1">
                  <a:latin typeface="Comic Sans MS" panose="030F0702030302020204" pitchFamily="66" charset="0"/>
                </a:rPr>
                <a:t>Dred Scott v. Sanford</a:t>
              </a:r>
              <a:r>
                <a:rPr lang="en-US" altLang="en-US" sz="1400">
                  <a:latin typeface="Comic Sans MS" panose="030F0702030302020204" pitchFamily="66" charset="0"/>
                </a:rPr>
                <a:t> decision</a:t>
              </a:r>
            </a:p>
          </p:txBody>
        </p:sp>
        <p:sp>
          <p:nvSpPr>
            <p:cNvPr id="26648" name="Line 39"/>
            <p:cNvSpPr>
              <a:spLocks noChangeShapeType="1"/>
            </p:cNvSpPr>
            <p:nvPr/>
          </p:nvSpPr>
          <p:spPr bwMode="auto">
            <a:xfrm flipH="1">
              <a:off x="3648" y="1008"/>
              <a:ext cx="192" cy="76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6" name="Group 57"/>
          <p:cNvGrpSpPr>
            <a:grpSpLocks/>
          </p:cNvGrpSpPr>
          <p:nvPr/>
        </p:nvGrpSpPr>
        <p:grpSpPr bwMode="auto">
          <a:xfrm>
            <a:off x="9220200" y="1600201"/>
            <a:ext cx="1295400" cy="3222625"/>
            <a:chOff x="4848" y="1008"/>
            <a:chExt cx="816" cy="2030"/>
          </a:xfrm>
        </p:grpSpPr>
        <p:sp>
          <p:nvSpPr>
            <p:cNvPr id="26645" name="Text Box 40"/>
            <p:cNvSpPr txBox="1">
              <a:spLocks noChangeArrowheads="1"/>
            </p:cNvSpPr>
            <p:nvPr/>
          </p:nvSpPr>
          <p:spPr bwMode="auto">
            <a:xfrm>
              <a:off x="4848" y="2304"/>
              <a:ext cx="816" cy="734"/>
            </a:xfrm>
            <a:prstGeom prst="rect">
              <a:avLst/>
            </a:prstGeom>
            <a:solidFill>
              <a:schemeClr val="bg1"/>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400">
                  <a:latin typeface="Comic Sans MS" panose="030F0702030302020204" pitchFamily="66" charset="0"/>
                </a:rPr>
                <a:t>Republican Abraham Lincoln is elected president</a:t>
              </a:r>
            </a:p>
          </p:txBody>
        </p:sp>
        <p:sp>
          <p:nvSpPr>
            <p:cNvPr id="26646" name="Line 41"/>
            <p:cNvSpPr>
              <a:spLocks noChangeShapeType="1"/>
            </p:cNvSpPr>
            <p:nvPr/>
          </p:nvSpPr>
          <p:spPr bwMode="auto">
            <a:xfrm flipH="1">
              <a:off x="5328" y="1008"/>
              <a:ext cx="96" cy="12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pic>
        <p:nvPicPr>
          <p:cNvPr id="26636" name="Picture 43" descr="uncle toms cabi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19400" y="4419600"/>
            <a:ext cx="1524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53"/>
          <p:cNvGrpSpPr>
            <a:grpSpLocks/>
          </p:cNvGrpSpPr>
          <p:nvPr/>
        </p:nvGrpSpPr>
        <p:grpSpPr bwMode="auto">
          <a:xfrm>
            <a:off x="3429000" y="1600200"/>
            <a:ext cx="2133600" cy="5035550"/>
            <a:chOff x="1200" y="1008"/>
            <a:chExt cx="1344" cy="3172"/>
          </a:xfrm>
        </p:grpSpPr>
        <p:sp>
          <p:nvSpPr>
            <p:cNvPr id="26643" name="Line 34"/>
            <p:cNvSpPr>
              <a:spLocks noChangeShapeType="1"/>
            </p:cNvSpPr>
            <p:nvPr/>
          </p:nvSpPr>
          <p:spPr bwMode="auto">
            <a:xfrm>
              <a:off x="1200" y="1008"/>
              <a:ext cx="1008" cy="230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44" name="Text Box 33"/>
            <p:cNvSpPr txBox="1">
              <a:spLocks noChangeArrowheads="1"/>
            </p:cNvSpPr>
            <p:nvPr/>
          </p:nvSpPr>
          <p:spPr bwMode="auto">
            <a:xfrm>
              <a:off x="1728" y="3312"/>
              <a:ext cx="816" cy="868"/>
            </a:xfrm>
            <a:prstGeom prst="rect">
              <a:avLst/>
            </a:prstGeom>
            <a:solidFill>
              <a:schemeClr val="bg1"/>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400">
                  <a:latin typeface="Comic Sans MS" panose="030F0702030302020204" pitchFamily="66" charset="0"/>
                </a:rPr>
                <a:t>Harriet Beecher Stowe’s book</a:t>
              </a:r>
            </a:p>
            <a:p>
              <a:pPr algn="ctr" eaLnBrk="1" hangingPunct="1">
                <a:spcBef>
                  <a:spcPct val="0"/>
                </a:spcBef>
                <a:buFontTx/>
                <a:buNone/>
              </a:pPr>
              <a:r>
                <a:rPr lang="en-US" altLang="en-US" sz="1400" i="1">
                  <a:latin typeface="Comic Sans MS" panose="030F0702030302020204" pitchFamily="66" charset="0"/>
                </a:rPr>
                <a:t>Uncle Tom’s Cabin</a:t>
              </a:r>
              <a:r>
                <a:rPr lang="en-US" altLang="en-US" sz="1400">
                  <a:latin typeface="Comic Sans MS" panose="030F0702030302020204" pitchFamily="66" charset="0"/>
                </a:rPr>
                <a:t> is published</a:t>
              </a:r>
            </a:p>
          </p:txBody>
        </p:sp>
      </p:grpSp>
      <p:pic>
        <p:nvPicPr>
          <p:cNvPr id="26638" name="Picture 49" descr="johnbrown2"/>
          <p:cNvPicPr>
            <a:picLocks noChangeAspect="1" noChangeArrowheads="1"/>
          </p:cNvPicPr>
          <p:nvPr/>
        </p:nvPicPr>
        <p:blipFill>
          <a:blip r:embed="rId8">
            <a:extLst>
              <a:ext uri="{28A0092B-C50C-407E-A947-70E740481C1C}">
                <a14:useLocalDpi xmlns:a14="http://schemas.microsoft.com/office/drawing/2010/main" val="0"/>
              </a:ext>
            </a:extLst>
          </a:blip>
          <a:srcRect l="10379" t="9322" r="10379" b="5933"/>
          <a:stretch>
            <a:fillRect/>
          </a:stretch>
        </p:blipFill>
        <p:spPr bwMode="auto">
          <a:xfrm>
            <a:off x="8915400" y="1905001"/>
            <a:ext cx="17526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9" name="Picture 50" descr="john brow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077201" y="3048000"/>
            <a:ext cx="1082675"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56"/>
          <p:cNvGrpSpPr>
            <a:grpSpLocks/>
          </p:cNvGrpSpPr>
          <p:nvPr/>
        </p:nvGrpSpPr>
        <p:grpSpPr bwMode="auto">
          <a:xfrm>
            <a:off x="8077200" y="1600200"/>
            <a:ext cx="1219200" cy="1322688"/>
            <a:chOff x="4128" y="1008"/>
            <a:chExt cx="768" cy="650"/>
          </a:xfrm>
        </p:grpSpPr>
        <p:sp>
          <p:nvSpPr>
            <p:cNvPr id="26641" name="Line 48"/>
            <p:cNvSpPr>
              <a:spLocks noChangeShapeType="1"/>
            </p:cNvSpPr>
            <p:nvPr/>
          </p:nvSpPr>
          <p:spPr bwMode="auto">
            <a:xfrm flipH="1">
              <a:off x="4464" y="1008"/>
              <a:ext cx="432" cy="2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42" name="Text Box 47"/>
            <p:cNvSpPr txBox="1">
              <a:spLocks noChangeArrowheads="1"/>
            </p:cNvSpPr>
            <p:nvPr/>
          </p:nvSpPr>
          <p:spPr bwMode="auto">
            <a:xfrm>
              <a:off x="4128" y="1083"/>
              <a:ext cx="672" cy="575"/>
            </a:xfrm>
            <a:prstGeom prst="rect">
              <a:avLst/>
            </a:prstGeom>
            <a:solidFill>
              <a:schemeClr val="bg1"/>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en-US" sz="1400">
                  <a:latin typeface="Comic Sans MS" panose="030F0702030302020204" pitchFamily="66" charset="0"/>
                </a:rPr>
                <a:t>John Brown’s raid on Harpers Ferry, VA</a:t>
              </a:r>
            </a:p>
          </p:txBody>
        </p:sp>
      </p:grpSp>
    </p:spTree>
    <p:extLst>
      <p:ext uri="{BB962C8B-B14F-4D97-AF65-F5344CB8AC3E}">
        <p14:creationId xmlns:p14="http://schemas.microsoft.com/office/powerpoint/2010/main" val="24482490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20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3" presetClass="entr" presetSubtype="16"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plus(in)">
                                      <p:cBhvr>
                                        <p:cTn id="3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1"/>
          </p:nvPr>
        </p:nvSpPr>
        <p:spPr>
          <a:xfrm>
            <a:off x="1981200" y="304800"/>
            <a:ext cx="8229600" cy="6248400"/>
          </a:xfrm>
        </p:spPr>
        <p:txBody>
          <a:bodyPr/>
          <a:lstStyle/>
          <a:p>
            <a:pPr algn="ctr" eaLnBrk="1" hangingPunct="1">
              <a:buFontTx/>
              <a:buNone/>
            </a:pPr>
            <a:r>
              <a:rPr lang="en-US" altLang="en-US" b="1" u="sng" smtClean="0">
                <a:latin typeface="Byington" pitchFamily="2" charset="0"/>
              </a:rPr>
              <a:t>Civil War </a:t>
            </a:r>
            <a:endParaRPr lang="en-US" altLang="en-US" b="1" i="1" u="sng" smtClean="0">
              <a:latin typeface="Byington" pitchFamily="2" charset="0"/>
            </a:endParaRPr>
          </a:p>
          <a:p>
            <a:pPr eaLnBrk="1" hangingPunct="1"/>
            <a:r>
              <a:rPr lang="en-US" altLang="en-US" b="1" smtClean="0">
                <a:latin typeface="Comic Sans MS" panose="030F0702030302020204" pitchFamily="66" charset="0"/>
              </a:rPr>
              <a:t>1861-1865: Period of time in U.S. History when the nation was divided into Union and Confederacy and the Civil War occurred</a:t>
            </a:r>
          </a:p>
          <a:p>
            <a:pPr eaLnBrk="1" hangingPunct="1"/>
            <a:r>
              <a:rPr lang="en-US" altLang="en-US" b="1" smtClean="0">
                <a:latin typeface="Comic Sans MS" panose="030F0702030302020204" pitchFamily="66" charset="0"/>
              </a:rPr>
              <a:t>Civil war-an armed conflict between the citizens of one nation.</a:t>
            </a:r>
          </a:p>
          <a:p>
            <a:pPr lvl="1" eaLnBrk="1" hangingPunct="1"/>
            <a:r>
              <a:rPr lang="en-US" altLang="en-US" sz="3200" b="1" u="sng">
                <a:latin typeface="Comic Sans MS" panose="030F0702030302020204" pitchFamily="66" charset="0"/>
              </a:rPr>
              <a:t>Civil</a:t>
            </a:r>
            <a:r>
              <a:rPr lang="en-US" altLang="en-US" sz="3200" b="1">
                <a:latin typeface="Comic Sans MS" panose="030F0702030302020204" pitchFamily="66" charset="0"/>
              </a:rPr>
              <a:t>: relating to citizens</a:t>
            </a:r>
          </a:p>
          <a:p>
            <a:pPr lvl="1" eaLnBrk="1" hangingPunct="1"/>
            <a:r>
              <a:rPr lang="en-US" altLang="en-US" sz="3200" b="1" u="sng">
                <a:latin typeface="Comic Sans MS" panose="030F0702030302020204" pitchFamily="66" charset="0"/>
              </a:rPr>
              <a:t>War</a:t>
            </a:r>
            <a:r>
              <a:rPr lang="en-US" altLang="en-US" sz="3200" b="1">
                <a:latin typeface="Comic Sans MS" panose="030F0702030302020204" pitchFamily="66" charset="0"/>
              </a:rPr>
              <a:t>: an armed conflict among states or nations</a:t>
            </a:r>
          </a:p>
        </p:txBody>
      </p:sp>
    </p:spTree>
    <p:extLst>
      <p:ext uri="{BB962C8B-B14F-4D97-AF65-F5344CB8AC3E}">
        <p14:creationId xmlns:p14="http://schemas.microsoft.com/office/powerpoint/2010/main" val="31977538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1981200" y="0"/>
            <a:ext cx="8229600" cy="1219200"/>
          </a:xfrm>
        </p:spPr>
        <p:txBody>
          <a:bodyPr/>
          <a:lstStyle/>
          <a:p>
            <a:r>
              <a:rPr lang="en-US" altLang="en-US" sz="6600"/>
              <a:t>Warm Up</a:t>
            </a:r>
          </a:p>
        </p:txBody>
      </p:sp>
      <p:sp>
        <p:nvSpPr>
          <p:cNvPr id="59395" name="Content Placeholder 2"/>
          <p:cNvSpPr>
            <a:spLocks noGrp="1"/>
          </p:cNvSpPr>
          <p:nvPr>
            <p:ph idx="1"/>
          </p:nvPr>
        </p:nvSpPr>
        <p:spPr/>
        <p:txBody>
          <a:bodyPr/>
          <a:lstStyle/>
          <a:p>
            <a:endParaRPr lang="en-US" altLang="en-US" smtClean="0"/>
          </a:p>
        </p:txBody>
      </p:sp>
      <p:pic>
        <p:nvPicPr>
          <p:cNvPr id="5939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14300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32196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1414</Words>
  <Application>Microsoft Office PowerPoint</Application>
  <PresentationFormat>Widescreen</PresentationFormat>
  <Paragraphs>245</Paragraphs>
  <Slides>29</Slides>
  <Notes>29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MS PGothic</vt:lpstr>
      <vt:lpstr>Arial</vt:lpstr>
      <vt:lpstr>BilboDisplay</vt:lpstr>
      <vt:lpstr>Byington</vt:lpstr>
      <vt:lpstr>Calibri</vt:lpstr>
      <vt:lpstr>Calibri Light</vt:lpstr>
      <vt:lpstr>Comic Sans MS</vt:lpstr>
      <vt:lpstr>MS Sans Serif</vt:lpstr>
      <vt:lpstr>Times New Roman</vt:lpstr>
      <vt:lpstr>Office Theme</vt:lpstr>
      <vt:lpstr>PowerPoint Presentation</vt:lpstr>
      <vt:lpstr>Political Divide</vt:lpstr>
      <vt:lpstr>Abolitionist movement</vt:lpstr>
      <vt:lpstr>Slavery in the South</vt:lpstr>
      <vt:lpstr>PowerPoint Presentation</vt:lpstr>
      <vt:lpstr>PowerPoint Presentation</vt:lpstr>
      <vt:lpstr>PowerPoint Presentation</vt:lpstr>
      <vt:lpstr>PowerPoint Presentation</vt:lpstr>
      <vt:lpstr>Warm Up</vt:lpstr>
      <vt:lpstr>PowerPoint Presentation</vt:lpstr>
      <vt:lpstr>PowerPoint Presentation</vt:lpstr>
      <vt:lpstr>Texans in the Civil War</vt:lpstr>
      <vt:lpstr>Important People and Events of the Civil War</vt:lpstr>
      <vt:lpstr>Important People and Events of the Civil War</vt:lpstr>
      <vt:lpstr>Important People and Events of the Civil War</vt:lpstr>
      <vt:lpstr>Copy the following chart into your journal.  Causes of the Civil War</vt:lpstr>
      <vt:lpstr>Causes of the Civil War</vt:lpstr>
      <vt:lpstr>PowerPoint Presentation</vt:lpstr>
      <vt:lpstr>Many Texans Become Soldiers</vt:lpstr>
      <vt:lpstr>Most Texans Support the South</vt:lpstr>
      <vt:lpstr>PowerPoint Presentation</vt:lpstr>
      <vt:lpstr>Some Texans Aid the Union</vt:lpstr>
      <vt:lpstr>PowerPoint Presentation</vt:lpstr>
      <vt:lpstr>Major Battles of the Civil War</vt:lpstr>
      <vt:lpstr>Study the charts that follow and decide:  What were the Union Advantages?  What were the Confederate Advantages?</vt:lpstr>
      <vt:lpstr>PowerPoint Presentation</vt:lpstr>
      <vt:lpstr>PowerPoint Presentation</vt:lpstr>
      <vt:lpstr>PowerPoint Presentation</vt:lpstr>
      <vt:lpstr>PowerPoint Presentation</vt:lpstr>
    </vt:vector>
  </TitlesOfParts>
  <Company>Fort Worth ISD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Harris, Tyler</dc:creator>
  <cp:lastModifiedBy>Harris, Tyler</cp:lastModifiedBy>
  <cp:revision>1</cp:revision>
  <dcterms:created xsi:type="dcterms:W3CDTF">2018-03-29T18:14:53Z</dcterms:created>
  <dcterms:modified xsi:type="dcterms:W3CDTF">2018-03-29T18:17:04Z</dcterms:modified>
</cp:coreProperties>
</file>